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9495E9E-A3C4-4577-8122-BE153C250775}" type="datetimeFigureOut">
              <a:rPr lang="id-ID" smtClean="0"/>
              <a:pPr/>
              <a:t>21/03/2016</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A3BCC697-306C-4765-AF92-0F3D1190FD8A}" type="slidenum">
              <a:rPr lang="id-ID" smtClean="0"/>
              <a:pPr/>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495E9E-A3C4-4577-8122-BE153C250775}" type="datetimeFigureOut">
              <a:rPr lang="id-ID" smtClean="0"/>
              <a:pPr/>
              <a:t>21/03/2016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3BCC697-306C-4765-AF92-0F3D1190FD8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495E9E-A3C4-4577-8122-BE153C250775}" type="datetimeFigureOut">
              <a:rPr lang="id-ID" smtClean="0"/>
              <a:pPr/>
              <a:t>21/03/2016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3BCC697-306C-4765-AF92-0F3D1190FD8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495E9E-A3C4-4577-8122-BE153C250775}" type="datetimeFigureOut">
              <a:rPr lang="id-ID" smtClean="0"/>
              <a:pPr/>
              <a:t>21/03/2016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3BCC697-306C-4765-AF92-0F3D1190FD8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9495E9E-A3C4-4577-8122-BE153C250775}" type="datetimeFigureOut">
              <a:rPr lang="id-ID" smtClean="0"/>
              <a:pPr/>
              <a:t>21/03/2016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3BCC697-306C-4765-AF92-0F3D1190FD8A}" type="slidenum">
              <a:rPr lang="id-ID" smtClean="0"/>
              <a:pPr/>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495E9E-A3C4-4577-8122-BE153C250775}" type="datetimeFigureOut">
              <a:rPr lang="id-ID" smtClean="0"/>
              <a:pPr/>
              <a:t>21/03/2016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3BCC697-306C-4765-AF92-0F3D1190FD8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495E9E-A3C4-4577-8122-BE153C250775}" type="datetimeFigureOut">
              <a:rPr lang="id-ID" smtClean="0"/>
              <a:pPr/>
              <a:t>21/03/2016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A3BCC697-306C-4765-AF92-0F3D1190FD8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9495E9E-A3C4-4577-8122-BE153C250775}" type="datetimeFigureOut">
              <a:rPr lang="id-ID" smtClean="0"/>
              <a:pPr/>
              <a:t>21/03/2016</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A3BCC697-306C-4765-AF92-0F3D1190FD8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9495E9E-A3C4-4577-8122-BE153C250775}" type="datetimeFigureOut">
              <a:rPr lang="id-ID" smtClean="0"/>
              <a:pPr/>
              <a:t>21/03/2016</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A3BCC697-306C-4765-AF92-0F3D1190FD8A}" type="slidenum">
              <a:rPr lang="id-ID" smtClean="0"/>
              <a:pPr/>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495E9E-A3C4-4577-8122-BE153C250775}" type="datetimeFigureOut">
              <a:rPr lang="id-ID" smtClean="0"/>
              <a:pPr/>
              <a:t>21/03/2016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3BCC697-306C-4765-AF92-0F3D1190FD8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9495E9E-A3C4-4577-8122-BE153C250775}" type="datetimeFigureOut">
              <a:rPr lang="id-ID" smtClean="0"/>
              <a:pPr/>
              <a:t>21/03/2016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3BCC697-306C-4765-AF92-0F3D1190FD8A}" type="slidenum">
              <a:rPr lang="id-ID" smtClean="0"/>
              <a:pPr/>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9495E9E-A3C4-4577-8122-BE153C250775}" type="datetimeFigureOut">
              <a:rPr lang="id-ID" smtClean="0"/>
              <a:pPr/>
              <a:t>21/03/2016</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3BCC697-306C-4765-AF92-0F3D1190FD8A}" type="slidenum">
              <a:rPr lang="id-ID" smtClean="0"/>
              <a:pPr/>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sarjanaku.com/2012/11/pengertian-investasi-adalah-definisi.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171130"/>
            <a:ext cx="7406640" cy="1472184"/>
          </a:xfrm>
        </p:spPr>
        <p:txBody>
          <a:bodyPr/>
          <a:lstStyle/>
          <a:p>
            <a:pPr algn="ctr"/>
            <a:r>
              <a:rPr lang="id-ID" b="1" dirty="0" smtClean="0"/>
              <a:t>AKUNTANSI PAJAK ATAS ASET TETAP</a:t>
            </a:r>
            <a:endParaRPr lang="id-ID" b="1" dirty="0"/>
          </a:p>
        </p:txBody>
      </p:sp>
      <p:sp>
        <p:nvSpPr>
          <p:cNvPr id="3" name="Subtitle 2"/>
          <p:cNvSpPr>
            <a:spLocks noGrp="1"/>
          </p:cNvSpPr>
          <p:nvPr>
            <p:ph type="subTitle" idx="1"/>
          </p:nvPr>
        </p:nvSpPr>
        <p:spPr>
          <a:xfrm>
            <a:off x="1432560" y="4891110"/>
            <a:ext cx="7406640" cy="1752600"/>
          </a:xfrm>
        </p:spPr>
        <p:txBody>
          <a:bodyPr>
            <a:normAutofit/>
          </a:bodyPr>
          <a:lstStyle/>
          <a:p>
            <a:pPr algn="r"/>
            <a:r>
              <a:rPr lang="id-ID" sz="1800" b="1" i="1" dirty="0" smtClean="0"/>
              <a:t>HARIRI, SE., M.Ak</a:t>
            </a:r>
          </a:p>
          <a:p>
            <a:pPr algn="r"/>
            <a:r>
              <a:rPr lang="id-ID" sz="1800" b="1" i="1" dirty="0" smtClean="0"/>
              <a:t>Universitas Islam Malang</a:t>
            </a:r>
          </a:p>
          <a:p>
            <a:pPr algn="r"/>
            <a:r>
              <a:rPr lang="id-ID" sz="1800" b="1" i="1" dirty="0" smtClean="0"/>
              <a:t>2016</a:t>
            </a:r>
            <a:endParaRPr lang="id-ID" sz="1800" b="1" i="1" dirty="0"/>
          </a:p>
        </p:txBody>
      </p:sp>
      <p:sp>
        <p:nvSpPr>
          <p:cNvPr id="4" name="Oval 3"/>
          <p:cNvSpPr/>
          <p:nvPr/>
        </p:nvSpPr>
        <p:spPr>
          <a:xfrm>
            <a:off x="1214414" y="285728"/>
            <a:ext cx="1571636"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Pert 4</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lstStyle/>
          <a:p>
            <a:endParaRPr lang="id-ID" dirty="0"/>
          </a:p>
        </p:txBody>
      </p:sp>
      <p:sp>
        <p:nvSpPr>
          <p:cNvPr id="3" name="Content Placeholder 2"/>
          <p:cNvSpPr>
            <a:spLocks noGrp="1"/>
          </p:cNvSpPr>
          <p:nvPr>
            <p:ph idx="1"/>
          </p:nvPr>
        </p:nvSpPr>
        <p:spPr>
          <a:xfrm>
            <a:off x="1000100" y="1447800"/>
            <a:ext cx="7933588" cy="4800600"/>
          </a:xfrm>
        </p:spPr>
        <p:txBody>
          <a:bodyPr>
            <a:normAutofit fontScale="92500" lnSpcReduction="20000"/>
          </a:bodyPr>
          <a:lstStyle/>
          <a:p>
            <a:r>
              <a:rPr lang="id-ID" b="1" i="1" dirty="0" smtClean="0"/>
              <a:t>Perolehan Aset Tetap dengan Cara Membangun Sendiri</a:t>
            </a:r>
          </a:p>
          <a:p>
            <a:pPr>
              <a:buNone/>
            </a:pPr>
            <a:r>
              <a:rPr lang="id-ID" dirty="0" smtClean="0"/>
              <a:t>	Biaya perolehan suatu aset tetap terdiri atas harga belinya dan setiap biaya dapat diatribusikan secara langsung dalam membawa aset tersebut ke kondisi yang membuat aset dapat bekerja untuk penggunaan yang dimaksudkan.</a:t>
            </a:r>
          </a:p>
          <a:p>
            <a:pPr>
              <a:buNone/>
            </a:pPr>
            <a:r>
              <a:rPr lang="id-ID" dirty="0" smtClean="0"/>
              <a:t>	Dari aspek perpajakan perolehan aset tetap dengan cara membangun sendiri tersebut sebagai objek yang terutang Pajak Pertambahan Nilai.</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285728"/>
            <a:ext cx="7933588" cy="6143668"/>
          </a:xfrm>
        </p:spPr>
        <p:txBody>
          <a:bodyPr>
            <a:normAutofit fontScale="92500" lnSpcReduction="10000"/>
          </a:bodyPr>
          <a:lstStyle/>
          <a:p>
            <a:r>
              <a:rPr lang="id-ID" b="1" i="1" dirty="0" smtClean="0"/>
              <a:t>Perolehan secara Hibah, Bantuan dan Sumbangan</a:t>
            </a:r>
          </a:p>
          <a:p>
            <a:pPr>
              <a:buNone/>
            </a:pPr>
            <a:r>
              <a:rPr lang="id-ID" dirty="0" smtClean="0"/>
              <a:t>	Dalam perolehan secara hibah, bantuan, dan sumbangan secara langsung dihubungkan dengan perlakuan akuntansi pajak, karena akuntansi komersial sedikit mengatur aset yang diperoleh dari sumbangan (donasi).</a:t>
            </a:r>
          </a:p>
          <a:p>
            <a:pPr>
              <a:buNone/>
            </a:pPr>
            <a:r>
              <a:rPr lang="id-ID" dirty="0" smtClean="0"/>
              <a:t>	Modal donasi dari sisi akuntansi pajak mengacu pada Pasal 10 ayat (4) UU PPh yang mengatur berikut ini.</a:t>
            </a:r>
          </a:p>
          <a:p>
            <a:pPr marL="596646" indent="-514350">
              <a:buAutoNum type="arabicPeriod"/>
            </a:pPr>
            <a:r>
              <a:rPr lang="id-ID" dirty="0" smtClean="0"/>
              <a:t>Apabila terjadi pengalihan harta berupa bantuan, sumbangan, harta hibah, atau warisan, syarat yang harus dipenuhi berdasarkan Pasal 4 ayat (3) huruf a dan huruf b adalah: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357166"/>
            <a:ext cx="7933588" cy="5891234"/>
          </a:xfrm>
        </p:spPr>
        <p:txBody>
          <a:bodyPr>
            <a:normAutofit fontScale="85000" lnSpcReduction="10000"/>
          </a:bodyPr>
          <a:lstStyle/>
          <a:p>
            <a:pPr>
              <a:buNone/>
            </a:pPr>
            <a:r>
              <a:rPr lang="id-ID" dirty="0" smtClean="0"/>
              <a:t>Tidak termasuk sebagai objek pajak adalah:</a:t>
            </a:r>
          </a:p>
          <a:p>
            <a:pPr marL="596646" indent="-514350">
              <a:buAutoNum type="alphaLcPeriod"/>
            </a:pPr>
            <a:r>
              <a:rPr lang="id-ID" dirty="0" smtClean="0"/>
              <a:t>1) bantuan atau sumbangan, termasuk zakat yang diterima oleh badan amil zakat atau lembaga amil zakat yang dibentuk atau disahkan oleh pemerintah dan para penerima zakat yang berhak;</a:t>
            </a:r>
          </a:p>
          <a:p>
            <a:pPr marL="596646" indent="-514350">
              <a:buNone/>
            </a:pPr>
            <a:r>
              <a:rPr lang="id-ID" dirty="0" smtClean="0"/>
              <a:t>	2) harta hibahan yang diterima oleh keluarga sedarah dalam garis keturunan lurus satu derajat, dan oleh badan keagamaan, badan pendidikan, badan sosial, atau pengusaha kecil, termasuk koperasi yang ditetapkan oleh Menteri Keuangan;</a:t>
            </a:r>
          </a:p>
          <a:p>
            <a:pPr marL="596646" indent="-514350">
              <a:buNone/>
            </a:pPr>
            <a:r>
              <a:rPr lang="id-ID" dirty="0" smtClean="0"/>
              <a:t>	sepanjang tidak ada hubungan dengan usaha, pekerjaan, pemerintahan, atau penguasaan antara pihak-pihak yang bersangkutan;</a:t>
            </a:r>
          </a:p>
          <a:p>
            <a:pPr marL="596646" indent="-514350">
              <a:buNone/>
            </a:pPr>
            <a:r>
              <a:rPr lang="id-ID" dirty="0" smtClean="0"/>
              <a:t>b. Warisan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642918"/>
            <a:ext cx="7933588" cy="5605482"/>
          </a:xfrm>
        </p:spPr>
        <p:txBody>
          <a:bodyPr/>
          <a:lstStyle/>
          <a:p>
            <a:pPr>
              <a:buNone/>
            </a:pPr>
            <a:r>
              <a:rPr lang="id-ID" dirty="0" smtClean="0"/>
              <a:t>2. Apabila tidak memenuhi syarat yang diperlukan sesuai Pasal 4 ayat (3) huruf a UU PPh dengan contoh kongkret yaitu harta hibahan yang diberikan tersebut ternyata mempunyai hubungan usaha, pekerjaan, kepemilikan, atau penguasaan antara pihak-pihak yang bersangkutan, maka dasar penilaian bagi yang menerima penghibahan sama dengan nilai pasar dari harta tersebut.</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lstStyle/>
          <a:p>
            <a:r>
              <a:rPr lang="id-ID" b="1" dirty="0" smtClean="0"/>
              <a:t>Penyusutan Aset Tetap</a:t>
            </a:r>
            <a:endParaRPr lang="id-ID" b="1" dirty="0"/>
          </a:p>
        </p:txBody>
      </p:sp>
      <p:sp>
        <p:nvSpPr>
          <p:cNvPr id="3" name="Content Placeholder 2"/>
          <p:cNvSpPr>
            <a:spLocks noGrp="1"/>
          </p:cNvSpPr>
          <p:nvPr>
            <p:ph idx="1"/>
          </p:nvPr>
        </p:nvSpPr>
        <p:spPr>
          <a:xfrm>
            <a:off x="1000100" y="1447800"/>
            <a:ext cx="7933588" cy="4800600"/>
          </a:xfrm>
        </p:spPr>
        <p:txBody>
          <a:bodyPr>
            <a:normAutofit fontScale="85000" lnSpcReduction="10000"/>
          </a:bodyPr>
          <a:lstStyle/>
          <a:p>
            <a:pPr>
              <a:buNone/>
            </a:pPr>
            <a:r>
              <a:rPr lang="id-ID" dirty="0" smtClean="0"/>
              <a:t>PSAK No. 16 (Revisi 2007) penyusutan adalah alokasi sistematis jumlah yang dapat disusutkan dari suatu aset selama umur manfaatnya.</a:t>
            </a:r>
          </a:p>
          <a:p>
            <a:pPr>
              <a:buNone/>
            </a:pPr>
            <a:r>
              <a:rPr lang="id-ID" dirty="0" smtClean="0"/>
              <a:t>Penyusutan dilakukan terhadap aset tetap berwujud dengan syarat aset tetap berwujud tersebut:</a:t>
            </a:r>
          </a:p>
          <a:p>
            <a:pPr marL="596646" indent="-514350">
              <a:buFont typeface="+mj-lt"/>
              <a:buAutoNum type="arabicPeriod"/>
            </a:pPr>
            <a:r>
              <a:rPr lang="id-ID" dirty="0" smtClean="0"/>
              <a:t>Diharapkan digunakan selama lebih dari satu periode akuntansi;</a:t>
            </a:r>
          </a:p>
          <a:p>
            <a:pPr marL="596646" indent="-514350">
              <a:buFont typeface="+mj-lt"/>
              <a:buAutoNum type="arabicPeriod"/>
            </a:pPr>
            <a:r>
              <a:rPr lang="id-ID" dirty="0" smtClean="0"/>
              <a:t>Memiliki suatu masa manfaat yang terbatas; dan</a:t>
            </a:r>
          </a:p>
          <a:p>
            <a:pPr marL="596646" indent="-514350">
              <a:buFont typeface="+mj-lt"/>
              <a:buAutoNum type="arabicPeriod"/>
            </a:pPr>
            <a:r>
              <a:rPr lang="id-ID" dirty="0" smtClean="0"/>
              <a:t>Ditahan oleh suatu perusahaan untuk digunakan dalam produksi atau memasok barang dan jasa untuk disewakan, atau untuk tujuan administrasi.</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500042"/>
            <a:ext cx="7933588" cy="5748358"/>
          </a:xfrm>
        </p:spPr>
        <p:txBody>
          <a:bodyPr>
            <a:normAutofit lnSpcReduction="10000"/>
          </a:bodyPr>
          <a:lstStyle/>
          <a:p>
            <a:pPr>
              <a:buNone/>
            </a:pPr>
            <a:r>
              <a:rPr lang="id-ID" dirty="0" smtClean="0"/>
              <a:t>Pasal 11 Undang-Undang Pajak Penghasilan, penyusutan atas pengeluaran untuk pembelian, pendirian, penambahan, perbaikan, atau perubahan harta berwujud, kecuali tanah yang berstatus hak milik, hak guna bangunan, hak guna usaha, dan hak pakai, yang memiliki dan digunakan untuk mendapatkan, menagih, dan memelihara penghasilan yang mempunyai masa manfaat lebih dari 1 (satu) tahun dilakukan dalam bagian-bagian yang sama besar masa manfaat yang telah ditentukan bagi harta tersebut.</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428604"/>
            <a:ext cx="7933588" cy="5819796"/>
          </a:xfrm>
        </p:spPr>
        <p:txBody>
          <a:bodyPr>
            <a:normAutofit fontScale="85000" lnSpcReduction="20000"/>
          </a:bodyPr>
          <a:lstStyle/>
          <a:p>
            <a:pPr>
              <a:buNone/>
            </a:pPr>
            <a:r>
              <a:rPr lang="id-ID" dirty="0" smtClean="0"/>
              <a:t>Persyaratan aset yang dapat disusutkan menurut ketentuan perpajakan meliputi:</a:t>
            </a:r>
          </a:p>
          <a:p>
            <a:pPr marL="596646" indent="-514350">
              <a:buFont typeface="+mj-lt"/>
              <a:buAutoNum type="arabicPeriod"/>
            </a:pPr>
            <a:r>
              <a:rPr lang="id-ID" dirty="0" smtClean="0"/>
              <a:t>Harta yang disusutkan adalah harta berwujud</a:t>
            </a:r>
          </a:p>
          <a:p>
            <a:pPr marL="596646" indent="-514350">
              <a:buFont typeface="+mj-lt"/>
              <a:buAutoNum type="arabicPeriod"/>
            </a:pPr>
            <a:r>
              <a:rPr lang="id-ID" dirty="0" smtClean="0"/>
              <a:t>Harta tersebut mempunyai masa manfaat lebih dari 1 (satu) tahun</a:t>
            </a:r>
          </a:p>
          <a:p>
            <a:pPr marL="596646" indent="-514350">
              <a:buFont typeface="+mj-lt"/>
              <a:buAutoNum type="arabicPeriod"/>
            </a:pPr>
            <a:r>
              <a:rPr lang="id-ID" dirty="0" smtClean="0"/>
              <a:t>Harta tersebut digunakan untuk mendapatkan, menagih, dan memelihara penghasilan</a:t>
            </a:r>
          </a:p>
          <a:p>
            <a:pPr marL="596646" indent="-514350">
              <a:buNone/>
            </a:pPr>
            <a:r>
              <a:rPr lang="id-ID" dirty="0" smtClean="0"/>
              <a:t>Terdapat pula aset yang menurut akuntansi dapat disusutkan, tetapi menurut akuntansi pajak tidak dapat disusutkan, yaitu:</a:t>
            </a:r>
          </a:p>
          <a:p>
            <a:pPr marL="596646" indent="-514350">
              <a:buFont typeface="+mj-lt"/>
              <a:buAutoNum type="arabicPeriod"/>
            </a:pPr>
            <a:r>
              <a:rPr lang="id-ID" dirty="0" smtClean="0"/>
              <a:t>Aset tetap perusahaan berupa kendaraan yang dikuasai dan dibawa pulang pegawai, termasuk juga yang ada di daerah terpencil</a:t>
            </a:r>
          </a:p>
          <a:p>
            <a:pPr marL="596646" indent="-514350">
              <a:buFont typeface="+mj-lt"/>
              <a:buAutoNum type="arabicPeriod"/>
            </a:pPr>
            <a:r>
              <a:rPr lang="id-ID" dirty="0" smtClean="0"/>
              <a:t>Aset tetap perusahaan berupa rumah yang terletak bukan di daerah terpencil yang ditempati pegawai yang tidak diberi tunjangan oleh perusahaan</a:t>
            </a:r>
          </a:p>
          <a:p>
            <a:pPr>
              <a:buNone/>
            </a:pP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fontScale="90000"/>
          </a:bodyPr>
          <a:lstStyle/>
          <a:p>
            <a:r>
              <a:rPr lang="id-ID" dirty="0" smtClean="0"/>
              <a:t>Metode Penyusutan Sesuai Ketentuan Komersial</a:t>
            </a:r>
            <a:endParaRPr lang="id-ID" dirty="0"/>
          </a:p>
        </p:txBody>
      </p:sp>
      <p:sp>
        <p:nvSpPr>
          <p:cNvPr id="3" name="Content Placeholder 2"/>
          <p:cNvSpPr>
            <a:spLocks noGrp="1"/>
          </p:cNvSpPr>
          <p:nvPr>
            <p:ph idx="1"/>
          </p:nvPr>
        </p:nvSpPr>
        <p:spPr>
          <a:xfrm>
            <a:off x="1000100" y="1447800"/>
            <a:ext cx="7933588" cy="4800600"/>
          </a:xfrm>
        </p:spPr>
        <p:txBody>
          <a:bodyPr>
            <a:normAutofit lnSpcReduction="10000"/>
          </a:bodyPr>
          <a:lstStyle/>
          <a:p>
            <a:pPr>
              <a:buNone/>
            </a:pPr>
            <a:r>
              <a:rPr lang="id-ID" dirty="0" smtClean="0"/>
              <a:t>Dalam praktik akuntansi komersial metode penyusutan dapat digunakan sesuai pengelompokan menurut kriteria berikut ini:</a:t>
            </a:r>
          </a:p>
          <a:p>
            <a:pPr marL="596646" indent="-514350"/>
            <a:r>
              <a:rPr lang="id-ID" dirty="0" smtClean="0"/>
              <a:t>Dasar waktu</a:t>
            </a:r>
          </a:p>
          <a:p>
            <a:pPr marL="596646" indent="-514350">
              <a:buFont typeface="+mj-lt"/>
              <a:buAutoNum type="alphaLcPeriod"/>
            </a:pPr>
            <a:r>
              <a:rPr lang="id-ID" dirty="0" smtClean="0"/>
              <a:t>Metode garis lurus </a:t>
            </a:r>
            <a:r>
              <a:rPr lang="id-ID" i="1" dirty="0" smtClean="0"/>
              <a:t>(straight line method)</a:t>
            </a:r>
          </a:p>
          <a:p>
            <a:pPr marL="596646" indent="-514350">
              <a:buFont typeface="+mj-lt"/>
              <a:buAutoNum type="alphaLcPeriod"/>
            </a:pPr>
            <a:endParaRPr lang="id-ID" i="1" dirty="0" smtClean="0"/>
          </a:p>
          <a:p>
            <a:pPr marL="596646" indent="-514350">
              <a:buFont typeface="+mj-lt"/>
              <a:buAutoNum type="alphaLcPeriod"/>
            </a:pPr>
            <a:r>
              <a:rPr lang="id-ID" dirty="0" smtClean="0"/>
              <a:t>Metode pembebanan umum</a:t>
            </a:r>
          </a:p>
          <a:p>
            <a:pPr marL="596646" indent="-514350">
              <a:buNone/>
            </a:pPr>
            <a:r>
              <a:rPr lang="id-ID" dirty="0" smtClean="0"/>
              <a:t>	1) Metode jumlah angka tahun</a:t>
            </a:r>
          </a:p>
          <a:p>
            <a:pPr marL="596646" indent="-514350">
              <a:buNone/>
            </a:pPr>
            <a:r>
              <a:rPr lang="id-ID" i="1" dirty="0" smtClean="0"/>
              <a:t>	</a:t>
            </a:r>
            <a:endParaRPr lang="id-ID" i="1" dirty="0"/>
          </a:p>
        </p:txBody>
      </p:sp>
      <p:sp>
        <p:nvSpPr>
          <p:cNvPr id="4" name="Rectangle 3"/>
          <p:cNvSpPr/>
          <p:nvPr/>
        </p:nvSpPr>
        <p:spPr>
          <a:xfrm>
            <a:off x="1714480" y="3929066"/>
            <a:ext cx="692948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Biaya Penyusutan : Tarif Penyusutan x Dasar Perhitungan Penyusutan</a:t>
            </a:r>
            <a:endParaRPr lang="id-ID" dirty="0"/>
          </a:p>
        </p:txBody>
      </p:sp>
      <p:sp>
        <p:nvSpPr>
          <p:cNvPr id="5" name="Rectangle 4"/>
          <p:cNvSpPr/>
          <p:nvPr/>
        </p:nvSpPr>
        <p:spPr>
          <a:xfrm>
            <a:off x="1785918" y="5500702"/>
            <a:ext cx="692948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Biaya Penusutan : Tarif Penyusutan x Dasar Penghitungan Penyusutan</a:t>
            </a:r>
          </a:p>
          <a:p>
            <a:pPr algn="ctr"/>
            <a:r>
              <a:rPr lang="id-ID" dirty="0" smtClean="0"/>
              <a:t>Dasar Penghitungan Penyusutan : Harga </a:t>
            </a:r>
            <a:r>
              <a:rPr lang="id-ID" smtClean="0"/>
              <a:t>perolehan/Nilai Residu</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428604"/>
            <a:ext cx="7933588" cy="5819796"/>
          </a:xfrm>
        </p:spPr>
        <p:txBody>
          <a:bodyPr/>
          <a:lstStyle/>
          <a:p>
            <a:pPr>
              <a:buNone/>
            </a:pPr>
            <a:r>
              <a:rPr lang="id-ID" dirty="0" smtClean="0"/>
              <a:t>2) Metode saldo menurun/saldo menurun ganda</a:t>
            </a:r>
          </a:p>
          <a:p>
            <a:pPr>
              <a:buNone/>
            </a:pPr>
            <a:endParaRPr lang="id-ID" dirty="0" smtClean="0"/>
          </a:p>
          <a:p>
            <a:pPr>
              <a:buNone/>
            </a:pPr>
            <a:endParaRPr lang="id-ID" dirty="0" smtClean="0"/>
          </a:p>
          <a:p>
            <a:r>
              <a:rPr lang="id-ID" dirty="0" smtClean="0"/>
              <a:t>Dasar Penggunaan</a:t>
            </a:r>
          </a:p>
          <a:p>
            <a:pPr marL="596646" indent="-514350">
              <a:buAutoNum type="alphaLcPeriod"/>
            </a:pPr>
            <a:r>
              <a:rPr lang="id-ID" dirty="0" smtClean="0"/>
              <a:t>Metode jam jasa </a:t>
            </a:r>
            <a:r>
              <a:rPr lang="id-ID" i="1" dirty="0" smtClean="0"/>
              <a:t>(service hour method)</a:t>
            </a:r>
          </a:p>
        </p:txBody>
      </p:sp>
      <p:sp>
        <p:nvSpPr>
          <p:cNvPr id="4" name="Rectangle 3"/>
          <p:cNvSpPr/>
          <p:nvPr/>
        </p:nvSpPr>
        <p:spPr>
          <a:xfrm>
            <a:off x="1500166" y="1643050"/>
            <a:ext cx="721523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Biaya Penyusutan : Tarif Penyusutan x Dasar Penghitungan Penyusutan</a:t>
            </a:r>
          </a:p>
          <a:p>
            <a:pPr algn="ctr"/>
            <a:r>
              <a:rPr lang="id-ID" dirty="0" smtClean="0"/>
              <a:t>Dasar Penghitungan Penyusutan : Harga Sisa Buku Awal Periode</a:t>
            </a:r>
            <a:endParaRPr lang="id-ID" dirty="0"/>
          </a:p>
        </p:txBody>
      </p:sp>
      <p:sp>
        <p:nvSpPr>
          <p:cNvPr id="5" name="Rectangle 4"/>
          <p:cNvSpPr/>
          <p:nvPr/>
        </p:nvSpPr>
        <p:spPr>
          <a:xfrm>
            <a:off x="1000100" y="3857628"/>
            <a:ext cx="7786742"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Harga Peroleha – Nilai Residu</a:t>
            </a:r>
          </a:p>
          <a:p>
            <a:r>
              <a:rPr lang="id-ID" dirty="0" smtClean="0"/>
              <a:t>Tarif penyusutan per jam :</a:t>
            </a:r>
          </a:p>
          <a:p>
            <a:pPr algn="ctr"/>
            <a:r>
              <a:rPr lang="id-ID" i="1" dirty="0" smtClean="0"/>
              <a:t>Estimated Dervice Life</a:t>
            </a:r>
            <a:endParaRPr lang="id-ID" i="1" dirty="0"/>
          </a:p>
        </p:txBody>
      </p:sp>
      <p:cxnSp>
        <p:nvCxnSpPr>
          <p:cNvPr id="10" name="Straight Connector 9"/>
          <p:cNvCxnSpPr/>
          <p:nvPr/>
        </p:nvCxnSpPr>
        <p:spPr>
          <a:xfrm>
            <a:off x="3500430" y="4429132"/>
            <a:ext cx="2928958"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428604"/>
            <a:ext cx="7933588" cy="5819796"/>
          </a:xfrm>
        </p:spPr>
        <p:txBody>
          <a:bodyPr/>
          <a:lstStyle/>
          <a:p>
            <a:pPr>
              <a:buNone/>
            </a:pPr>
            <a:r>
              <a:rPr lang="id-ID" dirty="0" smtClean="0"/>
              <a:t>b. Metode unit produksi </a:t>
            </a:r>
            <a:r>
              <a:rPr lang="id-ID" i="1" dirty="0" smtClean="0"/>
              <a:t>(productive output method)</a:t>
            </a:r>
          </a:p>
          <a:p>
            <a:pPr>
              <a:buNone/>
            </a:pPr>
            <a:endParaRPr lang="id-ID" i="1" dirty="0" smtClean="0"/>
          </a:p>
          <a:p>
            <a:pPr>
              <a:buNone/>
            </a:pPr>
            <a:endParaRPr lang="id-ID" dirty="0" smtClean="0"/>
          </a:p>
          <a:p>
            <a:pPr>
              <a:buNone/>
            </a:pPr>
            <a:endParaRPr lang="id-ID" dirty="0" smtClean="0"/>
          </a:p>
          <a:p>
            <a:pPr>
              <a:buNone/>
            </a:pPr>
            <a:endParaRPr lang="id-ID" dirty="0" smtClean="0"/>
          </a:p>
          <a:p>
            <a:pPr>
              <a:buNone/>
            </a:pPr>
            <a:r>
              <a:rPr lang="id-ID" dirty="0" smtClean="0"/>
              <a:t>3. Dasar Kriteria Lainnya bahwa biaya penyusutan dapat dihitung dengan dasar jenis dan kelompok.</a:t>
            </a:r>
            <a:endParaRPr lang="id-ID" dirty="0"/>
          </a:p>
        </p:txBody>
      </p:sp>
      <p:sp>
        <p:nvSpPr>
          <p:cNvPr id="4" name="Rectangle 3"/>
          <p:cNvSpPr/>
          <p:nvPr/>
        </p:nvSpPr>
        <p:spPr>
          <a:xfrm>
            <a:off x="1500166" y="1643050"/>
            <a:ext cx="6572296" cy="1785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Produksi Sebenarnya</a:t>
            </a:r>
          </a:p>
          <a:p>
            <a:r>
              <a:rPr lang="id-ID" dirty="0" smtClean="0"/>
              <a:t>Tarif Penyusutan	 :</a:t>
            </a:r>
          </a:p>
          <a:p>
            <a:pPr algn="ctr"/>
            <a:r>
              <a:rPr lang="id-ID" dirty="0" smtClean="0"/>
              <a:t>Kapasitas Produksi</a:t>
            </a:r>
          </a:p>
          <a:p>
            <a:r>
              <a:rPr lang="id-ID" dirty="0" smtClean="0"/>
              <a:t>Biaya Penyusutan	 : Tarif Penyusutan x Dasar Penyusutan</a:t>
            </a:r>
          </a:p>
          <a:p>
            <a:r>
              <a:rPr lang="id-ID" dirty="0" smtClean="0"/>
              <a:t>Dasar Penyusutan	 : Harga Perolehan – Nilai Residu</a:t>
            </a:r>
            <a:endParaRPr lang="id-ID" dirty="0"/>
          </a:p>
        </p:txBody>
      </p:sp>
      <p:cxnSp>
        <p:nvCxnSpPr>
          <p:cNvPr id="6" name="Straight Connector 5"/>
          <p:cNvCxnSpPr/>
          <p:nvPr/>
        </p:nvCxnSpPr>
        <p:spPr>
          <a:xfrm>
            <a:off x="3643306" y="2285992"/>
            <a:ext cx="2286016"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lstStyle/>
          <a:p>
            <a:r>
              <a:rPr lang="id-ID" b="1" dirty="0" smtClean="0"/>
              <a:t>Pengakuan Aset Tetap</a:t>
            </a:r>
            <a:endParaRPr lang="id-ID" b="1" dirty="0"/>
          </a:p>
        </p:txBody>
      </p:sp>
      <p:sp>
        <p:nvSpPr>
          <p:cNvPr id="3" name="Content Placeholder 2"/>
          <p:cNvSpPr>
            <a:spLocks noGrp="1"/>
          </p:cNvSpPr>
          <p:nvPr>
            <p:ph idx="1"/>
          </p:nvPr>
        </p:nvSpPr>
        <p:spPr>
          <a:xfrm>
            <a:off x="1000100" y="1500174"/>
            <a:ext cx="7929618" cy="4800600"/>
          </a:xfrm>
        </p:spPr>
        <p:txBody>
          <a:bodyPr/>
          <a:lstStyle/>
          <a:p>
            <a:pPr>
              <a:buNone/>
            </a:pPr>
            <a:r>
              <a:rPr lang="id-ID" dirty="0" smtClean="0"/>
              <a:t>PSAK No. 16 Revisi Tahun 2007 menyatakan bahwa aset tetap adalah aset berwujud yang diperoleh dalam bentuk siap pakai atau dengan dibangun terlebih dahulu, yang digunakan dalam operasi perusahaan, tidak dimaksudkan untuk dijual dalam rangka kegiatan normal perusahaan dan mempunyai masa manfaat lebih dari satu tahun.</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fontScale="90000"/>
          </a:bodyPr>
          <a:lstStyle/>
          <a:p>
            <a:r>
              <a:rPr lang="id-ID" dirty="0" smtClean="0"/>
              <a:t>Saat Penyusutan Aset Tetap Sesuai Ketentuan Komersial</a:t>
            </a:r>
            <a:endParaRPr lang="id-ID" dirty="0"/>
          </a:p>
        </p:txBody>
      </p:sp>
      <p:sp>
        <p:nvSpPr>
          <p:cNvPr id="3" name="Content Placeholder 2"/>
          <p:cNvSpPr>
            <a:spLocks noGrp="1"/>
          </p:cNvSpPr>
          <p:nvPr>
            <p:ph idx="1"/>
          </p:nvPr>
        </p:nvSpPr>
        <p:spPr>
          <a:xfrm>
            <a:off x="1000100" y="1447800"/>
            <a:ext cx="7933588" cy="4800600"/>
          </a:xfrm>
        </p:spPr>
        <p:txBody>
          <a:bodyPr/>
          <a:lstStyle/>
          <a:p>
            <a:pPr>
              <a:buNone/>
            </a:pPr>
            <a:r>
              <a:rPr lang="id-ID" dirty="0" smtClean="0"/>
              <a:t>Paragraf 58 SAK No. 16 (Revisi 2007) menyatakan bahwa penyusutan aset dimulai pada saat aset berada pada lokasi dan kondisi yang diinginkan agar aset siap digunakan sesuai dengan keinginan dan maksud manajemen.</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fontScale="90000"/>
          </a:bodyPr>
          <a:lstStyle/>
          <a:p>
            <a:r>
              <a:rPr lang="id-ID" dirty="0" smtClean="0"/>
              <a:t>Harga Perolehan atau Harga Penjualan dalam hal terjadi Jual Beli Harta</a:t>
            </a:r>
            <a:endParaRPr lang="id-ID" dirty="0"/>
          </a:p>
        </p:txBody>
      </p:sp>
      <p:sp>
        <p:nvSpPr>
          <p:cNvPr id="3" name="Content Placeholder 2"/>
          <p:cNvSpPr>
            <a:spLocks noGrp="1"/>
          </p:cNvSpPr>
          <p:nvPr>
            <p:ph idx="1"/>
          </p:nvPr>
        </p:nvSpPr>
        <p:spPr>
          <a:xfrm>
            <a:off x="1000100" y="1447800"/>
            <a:ext cx="7933588" cy="4800600"/>
          </a:xfrm>
        </p:spPr>
        <p:txBody>
          <a:bodyPr>
            <a:normAutofit fontScale="85000" lnSpcReduction="20000"/>
          </a:bodyPr>
          <a:lstStyle/>
          <a:p>
            <a:pPr>
              <a:buNone/>
            </a:pPr>
            <a:r>
              <a:rPr lang="id-ID" dirty="0" smtClean="0"/>
              <a:t>Harga perolehan atau harga penjualan dalam hal terjadi jual beli harta ditentukan sebagai berikut:</a:t>
            </a:r>
          </a:p>
          <a:p>
            <a:r>
              <a:rPr lang="id-ID" dirty="0" smtClean="0"/>
              <a:t>Tidak dipengaruhi hubungan istimewa:</a:t>
            </a:r>
          </a:p>
          <a:p>
            <a:pPr marL="596646" indent="-514350">
              <a:buFont typeface="+mj-lt"/>
              <a:buAutoNum type="alphaLcPeriod"/>
            </a:pPr>
            <a:r>
              <a:rPr lang="id-ID" dirty="0" smtClean="0"/>
              <a:t>Bagi pihak pembeli, harga perolehan harta adalah harga yang sesungguhnya dibayar;</a:t>
            </a:r>
          </a:p>
          <a:p>
            <a:pPr marL="596646" indent="-514350">
              <a:buFont typeface="+mj-lt"/>
              <a:buAutoNum type="alphaLcPeriod"/>
            </a:pPr>
            <a:r>
              <a:rPr lang="id-ID" dirty="0" smtClean="0"/>
              <a:t>Bagi pihak penjual, harga penjualan harta adalah harga yang sesungguhnya diterima.</a:t>
            </a:r>
          </a:p>
          <a:p>
            <a:pPr marL="596646" indent="-514350"/>
            <a:r>
              <a:rPr lang="id-ID" dirty="0" smtClean="0"/>
              <a:t>Dipengaruhi hubungan istimewa:</a:t>
            </a:r>
          </a:p>
          <a:p>
            <a:pPr marL="596646" indent="-514350">
              <a:buFont typeface="+mj-lt"/>
              <a:buAutoNum type="alphaLcPeriod"/>
            </a:pPr>
            <a:r>
              <a:rPr lang="id-ID" dirty="0" smtClean="0"/>
              <a:t>Bagi pihak pembeli, harga perolehan harta adalah jumlah yang seharusnya dikeluarkan;</a:t>
            </a:r>
          </a:p>
          <a:p>
            <a:pPr marL="596646" indent="-514350">
              <a:buFont typeface="+mj-lt"/>
              <a:buAutoNum type="alphaLcPeriod"/>
            </a:pPr>
            <a:r>
              <a:rPr lang="id-ID" dirty="0" smtClean="0"/>
              <a:t>Bagi pihak penjual, harga penjualan harta adalah jumlah yang seharusnya diterima.</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fontScale="90000"/>
          </a:bodyPr>
          <a:lstStyle/>
          <a:p>
            <a:r>
              <a:rPr lang="id-ID" dirty="0" smtClean="0"/>
              <a:t>Harga Perolehan atau Harga Penjualan dalam hal terjadi Tukar-Menukar Harta</a:t>
            </a:r>
            <a:endParaRPr lang="id-ID" dirty="0"/>
          </a:p>
        </p:txBody>
      </p:sp>
      <p:sp>
        <p:nvSpPr>
          <p:cNvPr id="3" name="Content Placeholder 2"/>
          <p:cNvSpPr>
            <a:spLocks noGrp="1"/>
          </p:cNvSpPr>
          <p:nvPr>
            <p:ph idx="1"/>
          </p:nvPr>
        </p:nvSpPr>
        <p:spPr>
          <a:xfrm>
            <a:off x="1000100" y="1447800"/>
            <a:ext cx="7933588" cy="4800600"/>
          </a:xfrm>
        </p:spPr>
        <p:txBody>
          <a:bodyPr>
            <a:normAutofit lnSpcReduction="10000"/>
          </a:bodyPr>
          <a:lstStyle/>
          <a:p>
            <a:pPr>
              <a:buNone/>
            </a:pPr>
            <a:r>
              <a:rPr lang="id-ID" dirty="0" smtClean="0"/>
              <a:t>Dalam hal terjadi tukar-menukar harta dengan harta lain, maka nilai perolehan atau nilai penjualan harta tersebut adalah:</a:t>
            </a:r>
          </a:p>
          <a:p>
            <a:pPr marL="596646" indent="-514350">
              <a:buFont typeface="+mj-lt"/>
              <a:buAutoNum type="arabicPeriod"/>
            </a:pPr>
            <a:r>
              <a:rPr lang="id-ID" dirty="0" smtClean="0"/>
              <a:t>Bagi pihak pembeli, harga perolehan harta adalah harga yang seharusnya dikeluarkan berdasarkan harga pasar.</a:t>
            </a:r>
          </a:p>
          <a:p>
            <a:pPr marL="596646" indent="-514350">
              <a:buFont typeface="+mj-lt"/>
              <a:buAutoNum type="arabicPeriod"/>
            </a:pPr>
            <a:r>
              <a:rPr lang="id-ID" dirty="0" smtClean="0"/>
              <a:t>Bagi pihak penjual, harga penjualan harta adalah harga yang seharusnya diterima berdasarkan harga pasar (Pasal 10 ayat (2) UU PPh)</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fontScale="90000"/>
          </a:bodyPr>
          <a:lstStyle/>
          <a:p>
            <a:r>
              <a:rPr lang="id-ID" sz="2800" dirty="0" smtClean="0"/>
              <a:t>Harga Perolehan atau Harga Penjualan dalam hal terjadi pengalihan Harta karena Hibah, Bantuan atau Sumbangan, dan Warisan</a:t>
            </a:r>
            <a:endParaRPr lang="id-ID" sz="2800" dirty="0"/>
          </a:p>
        </p:txBody>
      </p:sp>
      <p:sp>
        <p:nvSpPr>
          <p:cNvPr id="3" name="Content Placeholder 2"/>
          <p:cNvSpPr>
            <a:spLocks noGrp="1"/>
          </p:cNvSpPr>
          <p:nvPr>
            <p:ph idx="1"/>
          </p:nvPr>
        </p:nvSpPr>
        <p:spPr>
          <a:xfrm>
            <a:off x="1000100" y="1447800"/>
            <a:ext cx="7933588" cy="4800600"/>
          </a:xfrm>
        </p:spPr>
        <p:txBody>
          <a:bodyPr/>
          <a:lstStyle/>
          <a:p>
            <a:pPr marL="596646" indent="-514350">
              <a:buFont typeface="+mj-lt"/>
              <a:buAutoNum type="arabicPeriod"/>
            </a:pPr>
            <a:r>
              <a:rPr lang="id-ID" dirty="0" smtClean="0"/>
              <a:t>Wajib Pajak menyelenggarakan pembukuan</a:t>
            </a:r>
          </a:p>
          <a:p>
            <a:pPr marL="596646" indent="-514350">
              <a:buFont typeface="+mj-lt"/>
              <a:buAutoNum type="arabicPeriod"/>
            </a:pPr>
            <a:r>
              <a:rPr lang="id-ID" dirty="0" smtClean="0"/>
              <a:t>Wajib Pajak tidak menelenggarakan pembukuan</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fontScale="90000"/>
          </a:bodyPr>
          <a:lstStyle/>
          <a:p>
            <a:r>
              <a:rPr lang="id-ID" b="1" dirty="0" smtClean="0"/>
              <a:t>Metode Penyusutan sesuai Ketentuan Perpajakan</a:t>
            </a:r>
            <a:endParaRPr lang="id-ID" b="1" dirty="0"/>
          </a:p>
        </p:txBody>
      </p:sp>
      <p:sp>
        <p:nvSpPr>
          <p:cNvPr id="3" name="Content Placeholder 2"/>
          <p:cNvSpPr>
            <a:spLocks noGrp="1"/>
          </p:cNvSpPr>
          <p:nvPr>
            <p:ph idx="1"/>
          </p:nvPr>
        </p:nvSpPr>
        <p:spPr>
          <a:xfrm>
            <a:off x="1000100" y="1447800"/>
            <a:ext cx="7933588" cy="4800600"/>
          </a:xfrm>
        </p:spPr>
        <p:txBody>
          <a:bodyPr>
            <a:normAutofit lnSpcReduction="10000"/>
          </a:bodyPr>
          <a:lstStyle/>
          <a:p>
            <a:pPr>
              <a:buNone/>
            </a:pPr>
            <a:r>
              <a:rPr lang="id-ID" dirty="0" smtClean="0"/>
              <a:t>Metode penyusutan menurut ketentuan perundang-undangan perpajakan sebagaimana telah diatur dalam Pasal 11 UU PPh:</a:t>
            </a:r>
          </a:p>
          <a:p>
            <a:pPr marL="596646" indent="-514350">
              <a:buFont typeface="+mj-lt"/>
              <a:buAutoNum type="arabicPeriod"/>
            </a:pPr>
            <a:r>
              <a:rPr lang="id-ID" dirty="0" smtClean="0"/>
              <a:t>Metode garis lurus </a:t>
            </a:r>
            <a:r>
              <a:rPr lang="id-ID" i="1" dirty="0" smtClean="0"/>
              <a:t>(straight line method)</a:t>
            </a:r>
            <a:r>
              <a:rPr lang="id-ID" dirty="0" smtClean="0"/>
              <a:t> atau metode saldo menurun </a:t>
            </a:r>
            <a:r>
              <a:rPr lang="id-ID" i="1" dirty="0" smtClean="0"/>
              <a:t>(declining balance method)</a:t>
            </a:r>
            <a:r>
              <a:rPr lang="id-ID" dirty="0" smtClean="0"/>
              <a:t> untuk aset tetap berwujud bukan bangunan.</a:t>
            </a:r>
          </a:p>
          <a:p>
            <a:pPr marL="596646" indent="-514350">
              <a:buFont typeface="+mj-lt"/>
              <a:buAutoNum type="arabicPeriod"/>
            </a:pPr>
            <a:r>
              <a:rPr lang="id-ID" dirty="0" smtClean="0"/>
              <a:t>Metode garis lurus untuk aset tetap berwujud berupa bangunan.</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357166"/>
            <a:ext cx="7933588" cy="5891234"/>
          </a:xfrm>
        </p:spPr>
        <p:txBody>
          <a:bodyPr/>
          <a:lstStyle/>
          <a:p>
            <a:r>
              <a:rPr lang="id-ID" dirty="0" smtClean="0"/>
              <a:t>Kelompok Harta Berwujud dan Tarif Penyusutan</a:t>
            </a:r>
          </a:p>
          <a:p>
            <a:pPr>
              <a:buNone/>
            </a:pPr>
            <a:r>
              <a:rPr lang="id-ID" dirty="0" smtClean="0"/>
              <a:t>Penentuan kelompok dan tarif penyusutan harta berwujud didasarkan pada Pasal 11 UU No. 36 Tahun 2008 tentang Pajak Penghasilan</a:t>
            </a:r>
          </a:p>
          <a:p>
            <a:pPr>
              <a:buNone/>
            </a:pPr>
            <a:endParaRPr lang="id-ID" dirty="0"/>
          </a:p>
        </p:txBody>
      </p:sp>
      <p:graphicFrame>
        <p:nvGraphicFramePr>
          <p:cNvPr id="4" name="Table 3"/>
          <p:cNvGraphicFramePr>
            <a:graphicFrameLocks noGrp="1"/>
          </p:cNvGraphicFramePr>
          <p:nvPr/>
        </p:nvGraphicFramePr>
        <p:xfrm>
          <a:off x="1071538" y="3115948"/>
          <a:ext cx="7858180" cy="2865120"/>
        </p:xfrm>
        <a:graphic>
          <a:graphicData uri="http://schemas.openxmlformats.org/drawingml/2006/table">
            <a:tbl>
              <a:tblPr firstRow="1" bandRow="1">
                <a:tableStyleId>{5C22544A-7EE6-4342-B048-85BDC9FD1C3A}</a:tableStyleId>
              </a:tblPr>
              <a:tblGrid>
                <a:gridCol w="2214578"/>
                <a:gridCol w="1143008"/>
                <a:gridCol w="2286016"/>
                <a:gridCol w="2214578"/>
              </a:tblGrid>
              <a:tr h="370840">
                <a:tc>
                  <a:txBody>
                    <a:bodyPr/>
                    <a:lstStyle/>
                    <a:p>
                      <a:pPr algn="ctr"/>
                      <a:r>
                        <a:rPr lang="id-ID" sz="1600" dirty="0" smtClean="0"/>
                        <a:t>Kelompok Harta Berwujud</a:t>
                      </a:r>
                      <a:endParaRPr lang="id-ID" sz="1600" dirty="0"/>
                    </a:p>
                  </a:txBody>
                  <a:tcPr/>
                </a:tc>
                <a:tc>
                  <a:txBody>
                    <a:bodyPr/>
                    <a:lstStyle/>
                    <a:p>
                      <a:pPr algn="ctr"/>
                      <a:r>
                        <a:rPr lang="id-ID" sz="1600" dirty="0" smtClean="0"/>
                        <a:t>Masa Manfaat</a:t>
                      </a:r>
                      <a:endParaRPr lang="id-ID" sz="1600" dirty="0"/>
                    </a:p>
                  </a:txBody>
                  <a:tcPr/>
                </a:tc>
                <a:tc>
                  <a:txBody>
                    <a:bodyPr/>
                    <a:lstStyle/>
                    <a:p>
                      <a:pPr algn="ctr"/>
                      <a:r>
                        <a:rPr lang="id-ID" sz="1600" dirty="0" smtClean="0"/>
                        <a:t>Tarif Penyusutan Berdasarkan Metode Garis Lurus</a:t>
                      </a:r>
                      <a:endParaRPr lang="id-ID" sz="1600" dirty="0"/>
                    </a:p>
                  </a:txBody>
                  <a:tcPr/>
                </a:tc>
                <a:tc>
                  <a:txBody>
                    <a:bodyPr/>
                    <a:lstStyle/>
                    <a:p>
                      <a:pPr algn="ctr"/>
                      <a:r>
                        <a:rPr lang="id-ID" sz="1600" dirty="0" smtClean="0"/>
                        <a:t>Tarif Penyusutan Berdasarkan</a:t>
                      </a:r>
                      <a:r>
                        <a:rPr lang="id-ID" sz="1600" baseline="0" dirty="0" smtClean="0"/>
                        <a:t> Metode Saldo Menurun</a:t>
                      </a:r>
                      <a:endParaRPr lang="id-ID" sz="1600" dirty="0"/>
                    </a:p>
                  </a:txBody>
                  <a:tcPr/>
                </a:tc>
              </a:tr>
              <a:tr h="370840">
                <a:tc>
                  <a:txBody>
                    <a:bodyPr/>
                    <a:lstStyle/>
                    <a:p>
                      <a:pPr marL="400050" indent="-400050">
                        <a:buAutoNum type="romanUcPeriod"/>
                      </a:pPr>
                      <a:r>
                        <a:rPr lang="id-ID" sz="1600" dirty="0" smtClean="0"/>
                        <a:t>Bukan Bangunan</a:t>
                      </a:r>
                    </a:p>
                    <a:p>
                      <a:pPr marL="400050" indent="-400050">
                        <a:buNone/>
                      </a:pPr>
                      <a:r>
                        <a:rPr lang="id-ID" sz="1600" dirty="0" smtClean="0"/>
                        <a:t>        Kelompok</a:t>
                      </a:r>
                      <a:r>
                        <a:rPr lang="id-ID" sz="1600" baseline="0" dirty="0" smtClean="0"/>
                        <a:t> 1</a:t>
                      </a:r>
                    </a:p>
                    <a:p>
                      <a:pPr marL="400050" indent="-400050">
                        <a:buNone/>
                      </a:pPr>
                      <a:r>
                        <a:rPr lang="id-ID" sz="1600" baseline="0" dirty="0" smtClean="0"/>
                        <a:t>        Kelompok 2</a:t>
                      </a:r>
                    </a:p>
                    <a:p>
                      <a:pPr marL="400050" indent="-400050">
                        <a:buNone/>
                      </a:pPr>
                      <a:r>
                        <a:rPr lang="id-ID" sz="1600" baseline="0" dirty="0" smtClean="0"/>
                        <a:t>        Kelompok 3</a:t>
                      </a:r>
                    </a:p>
                    <a:p>
                      <a:pPr marL="400050" indent="-400050">
                        <a:buNone/>
                      </a:pPr>
                      <a:r>
                        <a:rPr lang="id-ID" sz="1600" baseline="0" dirty="0" smtClean="0"/>
                        <a:t>        Kelompok 4</a:t>
                      </a:r>
                    </a:p>
                    <a:p>
                      <a:pPr marL="400050" indent="-400050">
                        <a:buAutoNum type="romanUcPeriod" startAt="2"/>
                      </a:pPr>
                      <a:r>
                        <a:rPr lang="id-ID" sz="1600" baseline="0" dirty="0" smtClean="0"/>
                        <a:t>Bangunan</a:t>
                      </a:r>
                    </a:p>
                    <a:p>
                      <a:pPr marL="400050" indent="-400050">
                        <a:buNone/>
                      </a:pPr>
                      <a:r>
                        <a:rPr lang="id-ID" sz="1600" baseline="0" dirty="0" smtClean="0"/>
                        <a:t>        Permanen</a:t>
                      </a:r>
                    </a:p>
                    <a:p>
                      <a:pPr marL="400050" indent="-400050">
                        <a:buNone/>
                      </a:pPr>
                      <a:r>
                        <a:rPr lang="id-ID" sz="1600" baseline="0" dirty="0" smtClean="0"/>
                        <a:t>        Tidak permanen</a:t>
                      </a:r>
                    </a:p>
                  </a:txBody>
                  <a:tcPr/>
                </a:tc>
                <a:tc>
                  <a:txBody>
                    <a:bodyPr/>
                    <a:lstStyle/>
                    <a:p>
                      <a:pPr algn="r"/>
                      <a:endParaRPr lang="id-ID" sz="1600" dirty="0" smtClean="0"/>
                    </a:p>
                    <a:p>
                      <a:pPr algn="r"/>
                      <a:r>
                        <a:rPr lang="id-ID" sz="1600" dirty="0" smtClean="0"/>
                        <a:t>4 tahun</a:t>
                      </a:r>
                    </a:p>
                    <a:p>
                      <a:pPr algn="r"/>
                      <a:r>
                        <a:rPr lang="id-ID" sz="1600" dirty="0" smtClean="0"/>
                        <a:t>8 tahun</a:t>
                      </a:r>
                    </a:p>
                    <a:p>
                      <a:pPr algn="r"/>
                      <a:r>
                        <a:rPr lang="id-ID" sz="1600" dirty="0" smtClean="0"/>
                        <a:t>16 tahun</a:t>
                      </a:r>
                    </a:p>
                    <a:p>
                      <a:pPr algn="r"/>
                      <a:r>
                        <a:rPr lang="id-ID" sz="1600" dirty="0" smtClean="0"/>
                        <a:t>20 tahun</a:t>
                      </a:r>
                    </a:p>
                    <a:p>
                      <a:pPr algn="r"/>
                      <a:endParaRPr lang="id-ID" sz="1600" dirty="0" smtClean="0"/>
                    </a:p>
                    <a:p>
                      <a:pPr algn="r"/>
                      <a:r>
                        <a:rPr lang="id-ID" sz="1600" dirty="0" smtClean="0"/>
                        <a:t>20 tahun</a:t>
                      </a:r>
                    </a:p>
                    <a:p>
                      <a:pPr algn="r"/>
                      <a:r>
                        <a:rPr lang="id-ID" sz="1600" dirty="0" smtClean="0"/>
                        <a:t>10 tahun</a:t>
                      </a:r>
                      <a:endParaRPr lang="id-ID" sz="1600" dirty="0"/>
                    </a:p>
                  </a:txBody>
                  <a:tcPr/>
                </a:tc>
                <a:tc>
                  <a:txBody>
                    <a:bodyPr/>
                    <a:lstStyle/>
                    <a:p>
                      <a:pPr algn="ctr"/>
                      <a:endParaRPr lang="id-ID" sz="1600" dirty="0" smtClean="0"/>
                    </a:p>
                    <a:p>
                      <a:pPr algn="ctr"/>
                      <a:r>
                        <a:rPr lang="id-ID" sz="1600" dirty="0" smtClean="0"/>
                        <a:t>25%</a:t>
                      </a:r>
                    </a:p>
                    <a:p>
                      <a:pPr algn="ctr"/>
                      <a:r>
                        <a:rPr lang="id-ID" sz="1600" dirty="0" smtClean="0"/>
                        <a:t>12,50%</a:t>
                      </a:r>
                    </a:p>
                    <a:p>
                      <a:pPr algn="ctr"/>
                      <a:r>
                        <a:rPr lang="id-ID" sz="1600" dirty="0" smtClean="0"/>
                        <a:t>6,25%</a:t>
                      </a:r>
                    </a:p>
                    <a:p>
                      <a:pPr algn="ctr"/>
                      <a:r>
                        <a:rPr lang="id-ID" sz="1600" dirty="0" smtClean="0"/>
                        <a:t>5%</a:t>
                      </a:r>
                    </a:p>
                    <a:p>
                      <a:pPr algn="ctr"/>
                      <a:endParaRPr lang="id-ID" sz="1600" dirty="0" smtClean="0"/>
                    </a:p>
                    <a:p>
                      <a:pPr algn="ctr"/>
                      <a:r>
                        <a:rPr lang="id-ID" sz="1600" dirty="0" smtClean="0"/>
                        <a:t>5%</a:t>
                      </a:r>
                    </a:p>
                    <a:p>
                      <a:pPr algn="ctr"/>
                      <a:r>
                        <a:rPr lang="id-ID" sz="1600" dirty="0" smtClean="0"/>
                        <a:t>10%</a:t>
                      </a:r>
                      <a:endParaRPr lang="id-ID" sz="1600" dirty="0"/>
                    </a:p>
                  </a:txBody>
                  <a:tcPr/>
                </a:tc>
                <a:tc>
                  <a:txBody>
                    <a:bodyPr/>
                    <a:lstStyle/>
                    <a:p>
                      <a:pPr algn="ctr"/>
                      <a:endParaRPr lang="id-ID" sz="1600" dirty="0" smtClean="0"/>
                    </a:p>
                    <a:p>
                      <a:pPr algn="ctr"/>
                      <a:r>
                        <a:rPr lang="id-ID" sz="1600" dirty="0" smtClean="0"/>
                        <a:t>50%</a:t>
                      </a:r>
                    </a:p>
                    <a:p>
                      <a:pPr algn="ctr"/>
                      <a:r>
                        <a:rPr lang="id-ID" sz="1600" dirty="0" smtClean="0"/>
                        <a:t>25%</a:t>
                      </a:r>
                    </a:p>
                    <a:p>
                      <a:pPr algn="ctr"/>
                      <a:r>
                        <a:rPr lang="id-ID" sz="1600" dirty="0" smtClean="0"/>
                        <a:t>12,5%</a:t>
                      </a:r>
                    </a:p>
                    <a:p>
                      <a:pPr algn="ctr"/>
                      <a:r>
                        <a:rPr lang="id-ID" sz="1600" dirty="0" smtClean="0"/>
                        <a:t>10%</a:t>
                      </a:r>
                    </a:p>
                    <a:p>
                      <a:pPr algn="ctr"/>
                      <a:endParaRPr lang="id-ID" sz="1600" dirty="0" smtClean="0"/>
                    </a:p>
                    <a:p>
                      <a:pPr algn="ctr"/>
                      <a:r>
                        <a:rPr lang="id-ID" sz="1600" dirty="0" smtClean="0"/>
                        <a:t>-</a:t>
                      </a:r>
                    </a:p>
                    <a:p>
                      <a:pPr algn="ctr"/>
                      <a:r>
                        <a:rPr lang="id-ID" sz="1600" dirty="0" smtClean="0"/>
                        <a:t>-</a:t>
                      </a:r>
                      <a:endParaRPr lang="id-ID" sz="1600"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428604"/>
            <a:ext cx="7933588" cy="5819796"/>
          </a:xfrm>
        </p:spPr>
        <p:txBody>
          <a:bodyPr/>
          <a:lstStyle/>
          <a:p>
            <a:pPr>
              <a:buNone/>
            </a:pPr>
            <a:r>
              <a:rPr lang="id-ID" dirty="0" smtClean="0"/>
              <a:t>Contoh:</a:t>
            </a:r>
          </a:p>
          <a:p>
            <a:pPr>
              <a:buNone/>
            </a:pPr>
            <a:r>
              <a:rPr lang="id-ID" dirty="0" smtClean="0"/>
              <a:t>PT Maju memiliki aset tetap berwujud yang diperolehnya awal tahun 2014 sebagai berikut (metode garis lurus):</a:t>
            </a:r>
          </a:p>
          <a:p>
            <a:pPr>
              <a:buNone/>
            </a:pPr>
            <a:endParaRPr lang="id-ID" dirty="0" smtClean="0"/>
          </a:p>
          <a:p>
            <a:pPr>
              <a:buNone/>
            </a:pPr>
            <a:endParaRPr lang="id-ID" dirty="0" smtClean="0"/>
          </a:p>
          <a:p>
            <a:pPr>
              <a:buNone/>
            </a:pPr>
            <a:endParaRPr lang="id-ID" dirty="0" smtClean="0"/>
          </a:p>
          <a:p>
            <a:pPr marL="596646" indent="-514350">
              <a:buFont typeface="+mj-lt"/>
              <a:buAutoNum type="arabicPeriod"/>
            </a:pPr>
            <a:r>
              <a:rPr lang="id-ID" sz="2000" dirty="0" smtClean="0"/>
              <a:t>Mesin I	= 12,5% x 200.000.000	= 25.000.000	</a:t>
            </a:r>
          </a:p>
          <a:p>
            <a:pPr marL="596646" indent="-514350">
              <a:buFont typeface="+mj-lt"/>
              <a:buAutoNum type="arabicPeriod"/>
            </a:pPr>
            <a:r>
              <a:rPr lang="id-ID" sz="2000" dirty="0" smtClean="0"/>
              <a:t>Mesin II 	= 12,5% x 150.000.000	= 18.750.000</a:t>
            </a:r>
          </a:p>
          <a:p>
            <a:pPr marL="596646" indent="-514350">
              <a:buFont typeface="+mj-lt"/>
              <a:buAutoNum type="arabicPeriod"/>
            </a:pPr>
            <a:r>
              <a:rPr lang="id-ID" sz="2000" dirty="0" smtClean="0"/>
              <a:t>Truk	= 12,5% x 70.000.000	=   8.750.000</a:t>
            </a:r>
          </a:p>
          <a:p>
            <a:pPr marL="596646" indent="-514350">
              <a:buNone/>
            </a:pPr>
            <a:r>
              <a:rPr lang="id-ID" sz="2000" dirty="0" smtClean="0"/>
              <a:t>	jumlah penyusutan selama tahun 2014	= 52.500.000</a:t>
            </a:r>
          </a:p>
          <a:p>
            <a:pPr>
              <a:buNone/>
            </a:pPr>
            <a:endParaRPr lang="id-ID" sz="2000" dirty="0" smtClean="0"/>
          </a:p>
          <a:p>
            <a:pPr>
              <a:buNone/>
            </a:pPr>
            <a:endParaRPr lang="id-ID" sz="2000"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a:p>
        </p:txBody>
      </p:sp>
      <p:graphicFrame>
        <p:nvGraphicFramePr>
          <p:cNvPr id="4" name="Table 3"/>
          <p:cNvGraphicFramePr>
            <a:graphicFrameLocks noGrp="1"/>
          </p:cNvGraphicFramePr>
          <p:nvPr/>
        </p:nvGraphicFramePr>
        <p:xfrm>
          <a:off x="1000101" y="2679386"/>
          <a:ext cx="7786741" cy="1463994"/>
        </p:xfrm>
        <a:graphic>
          <a:graphicData uri="http://schemas.openxmlformats.org/drawingml/2006/table">
            <a:tbl>
              <a:tblPr firstRow="1" bandRow="1">
                <a:tableStyleId>{5C22544A-7EE6-4342-B048-85BDC9FD1C3A}</a:tableStyleId>
              </a:tblPr>
              <a:tblGrid>
                <a:gridCol w="523478"/>
                <a:gridCol w="1766739"/>
                <a:gridCol w="1603153"/>
                <a:gridCol w="1297791"/>
                <a:gridCol w="1548622"/>
                <a:gridCol w="1046958"/>
              </a:tblGrid>
              <a:tr h="607022">
                <a:tc>
                  <a:txBody>
                    <a:bodyPr/>
                    <a:lstStyle/>
                    <a:p>
                      <a:pPr algn="ctr"/>
                      <a:r>
                        <a:rPr lang="id-ID" sz="1400" dirty="0" smtClean="0"/>
                        <a:t>No</a:t>
                      </a:r>
                      <a:endParaRPr lang="id-ID" sz="1400" dirty="0"/>
                    </a:p>
                  </a:txBody>
                  <a:tcPr/>
                </a:tc>
                <a:tc>
                  <a:txBody>
                    <a:bodyPr/>
                    <a:lstStyle/>
                    <a:p>
                      <a:pPr algn="ctr"/>
                      <a:r>
                        <a:rPr lang="id-ID" sz="1400" dirty="0" smtClean="0"/>
                        <a:t>Jenis Harta</a:t>
                      </a:r>
                      <a:endParaRPr lang="id-ID" sz="1400" dirty="0"/>
                    </a:p>
                  </a:txBody>
                  <a:tcPr/>
                </a:tc>
                <a:tc>
                  <a:txBody>
                    <a:bodyPr/>
                    <a:lstStyle/>
                    <a:p>
                      <a:pPr algn="ctr"/>
                      <a:r>
                        <a:rPr lang="id-ID" sz="1400" dirty="0" smtClean="0"/>
                        <a:t>Bulan/Tahun Perolehan</a:t>
                      </a:r>
                      <a:endParaRPr lang="id-ID" sz="1400" dirty="0"/>
                    </a:p>
                  </a:txBody>
                  <a:tcPr/>
                </a:tc>
                <a:tc>
                  <a:txBody>
                    <a:bodyPr/>
                    <a:lstStyle/>
                    <a:p>
                      <a:pPr algn="ctr"/>
                      <a:r>
                        <a:rPr lang="id-ID" sz="1400" dirty="0" smtClean="0"/>
                        <a:t>Masa Manfaat</a:t>
                      </a:r>
                      <a:endParaRPr lang="id-ID" sz="1400" dirty="0"/>
                    </a:p>
                  </a:txBody>
                  <a:tcPr/>
                </a:tc>
                <a:tc>
                  <a:txBody>
                    <a:bodyPr/>
                    <a:lstStyle/>
                    <a:p>
                      <a:pPr algn="ctr"/>
                      <a:r>
                        <a:rPr lang="id-ID" sz="1400" dirty="0" smtClean="0"/>
                        <a:t>Harga Perolehan</a:t>
                      </a:r>
                      <a:endParaRPr lang="id-ID" sz="1400" dirty="0"/>
                    </a:p>
                  </a:txBody>
                  <a:tcPr/>
                </a:tc>
                <a:tc>
                  <a:txBody>
                    <a:bodyPr/>
                    <a:lstStyle/>
                    <a:p>
                      <a:pPr algn="ctr"/>
                      <a:r>
                        <a:rPr lang="id-ID" sz="1400" dirty="0" smtClean="0"/>
                        <a:t>Kelompok</a:t>
                      </a:r>
                      <a:endParaRPr lang="id-ID" sz="1400" dirty="0"/>
                    </a:p>
                  </a:txBody>
                  <a:tcPr/>
                </a:tc>
              </a:tr>
              <a:tr h="856972">
                <a:tc>
                  <a:txBody>
                    <a:bodyPr/>
                    <a:lstStyle/>
                    <a:p>
                      <a:pPr algn="ctr"/>
                      <a:r>
                        <a:rPr lang="id-ID" sz="1400" dirty="0" smtClean="0"/>
                        <a:t>1</a:t>
                      </a:r>
                    </a:p>
                    <a:p>
                      <a:pPr algn="ctr"/>
                      <a:r>
                        <a:rPr lang="id-ID" sz="1400" dirty="0" smtClean="0"/>
                        <a:t>2</a:t>
                      </a:r>
                    </a:p>
                    <a:p>
                      <a:pPr algn="ctr"/>
                      <a:r>
                        <a:rPr lang="id-ID" sz="1400" dirty="0" smtClean="0"/>
                        <a:t>3</a:t>
                      </a:r>
                      <a:endParaRPr lang="id-ID" sz="1400" dirty="0"/>
                    </a:p>
                  </a:txBody>
                  <a:tcPr/>
                </a:tc>
                <a:tc>
                  <a:txBody>
                    <a:bodyPr/>
                    <a:lstStyle/>
                    <a:p>
                      <a:r>
                        <a:rPr lang="id-ID" sz="1400" dirty="0" smtClean="0"/>
                        <a:t>Mesin I</a:t>
                      </a:r>
                    </a:p>
                    <a:p>
                      <a:r>
                        <a:rPr lang="id-ID" sz="1400" dirty="0" smtClean="0"/>
                        <a:t>Mesin</a:t>
                      </a:r>
                      <a:r>
                        <a:rPr lang="id-ID" sz="1400" baseline="0" dirty="0" smtClean="0"/>
                        <a:t> II</a:t>
                      </a:r>
                    </a:p>
                    <a:p>
                      <a:r>
                        <a:rPr lang="id-ID" sz="1400" baseline="0" dirty="0" smtClean="0"/>
                        <a:t>Truk</a:t>
                      </a:r>
                      <a:endParaRPr lang="id-ID" sz="1400" dirty="0"/>
                    </a:p>
                  </a:txBody>
                  <a:tcPr/>
                </a:tc>
                <a:tc>
                  <a:txBody>
                    <a:bodyPr/>
                    <a:lstStyle/>
                    <a:p>
                      <a:pPr algn="ctr"/>
                      <a:r>
                        <a:rPr lang="id-ID" sz="1400" dirty="0" smtClean="0"/>
                        <a:t>Januari 2014</a:t>
                      </a:r>
                    </a:p>
                    <a:p>
                      <a:pPr algn="ctr"/>
                      <a:r>
                        <a:rPr lang="id-ID" sz="1400" dirty="0" smtClean="0"/>
                        <a:t>Januari 2014</a:t>
                      </a:r>
                    </a:p>
                    <a:p>
                      <a:pPr algn="ctr"/>
                      <a:r>
                        <a:rPr lang="id-ID" sz="1400" dirty="0" smtClean="0"/>
                        <a:t>Januari 2014</a:t>
                      </a:r>
                      <a:endParaRPr lang="id-ID" sz="1400" dirty="0"/>
                    </a:p>
                  </a:txBody>
                  <a:tcPr/>
                </a:tc>
                <a:tc>
                  <a:txBody>
                    <a:bodyPr/>
                    <a:lstStyle/>
                    <a:p>
                      <a:pPr algn="ctr"/>
                      <a:r>
                        <a:rPr lang="id-ID" sz="1400" dirty="0" smtClean="0"/>
                        <a:t>8 Tahun</a:t>
                      </a:r>
                    </a:p>
                    <a:p>
                      <a:pPr algn="ctr"/>
                      <a:r>
                        <a:rPr lang="id-ID" sz="1400" dirty="0" smtClean="0"/>
                        <a:t>8 Tahun</a:t>
                      </a:r>
                    </a:p>
                    <a:p>
                      <a:pPr algn="ctr"/>
                      <a:r>
                        <a:rPr lang="id-ID" sz="1400" dirty="0" smtClean="0"/>
                        <a:t>8 Tahun</a:t>
                      </a:r>
                      <a:endParaRPr lang="id-ID" sz="1400" dirty="0"/>
                    </a:p>
                  </a:txBody>
                  <a:tcPr/>
                </a:tc>
                <a:tc>
                  <a:txBody>
                    <a:bodyPr/>
                    <a:lstStyle/>
                    <a:p>
                      <a:pPr algn="r"/>
                      <a:r>
                        <a:rPr lang="id-ID" sz="1400" dirty="0" smtClean="0"/>
                        <a:t>200.000.000</a:t>
                      </a:r>
                    </a:p>
                    <a:p>
                      <a:pPr algn="r"/>
                      <a:r>
                        <a:rPr lang="id-ID" sz="1400" dirty="0" smtClean="0"/>
                        <a:t>150.000.000</a:t>
                      </a:r>
                    </a:p>
                    <a:p>
                      <a:pPr algn="r"/>
                      <a:r>
                        <a:rPr lang="id-ID" sz="1400" dirty="0" smtClean="0"/>
                        <a:t>70.000.000</a:t>
                      </a:r>
                      <a:endParaRPr lang="id-ID" sz="1400" dirty="0"/>
                    </a:p>
                  </a:txBody>
                  <a:tcPr/>
                </a:tc>
                <a:tc>
                  <a:txBody>
                    <a:bodyPr/>
                    <a:lstStyle/>
                    <a:p>
                      <a:pPr algn="ctr"/>
                      <a:r>
                        <a:rPr lang="id-ID" sz="1400" dirty="0" smtClean="0"/>
                        <a:t>II</a:t>
                      </a:r>
                    </a:p>
                    <a:p>
                      <a:pPr algn="ctr"/>
                      <a:r>
                        <a:rPr lang="id-ID" sz="1400" dirty="0" smtClean="0"/>
                        <a:t>II</a:t>
                      </a:r>
                    </a:p>
                    <a:p>
                      <a:pPr algn="ctr"/>
                      <a:r>
                        <a:rPr lang="id-ID" sz="1400" dirty="0" smtClean="0"/>
                        <a:t>II</a:t>
                      </a:r>
                      <a:endParaRPr lang="id-ID" sz="1400" dirty="0"/>
                    </a:p>
                  </a:txBody>
                  <a:tcPr/>
                </a:tc>
              </a:tr>
            </a:tbl>
          </a:graphicData>
        </a:graphic>
      </p:graphicFrame>
      <p:cxnSp>
        <p:nvCxnSpPr>
          <p:cNvPr id="6" name="Straight Connector 5"/>
          <p:cNvCxnSpPr/>
          <p:nvPr/>
        </p:nvCxnSpPr>
        <p:spPr>
          <a:xfrm>
            <a:off x="5715008" y="5357826"/>
            <a:ext cx="135732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a:bodyPr>
          <a:lstStyle/>
          <a:p>
            <a:r>
              <a:rPr lang="id-ID" sz="3600" b="1" dirty="0" smtClean="0"/>
              <a:t>Penarikan Harta Bukan Bangunan</a:t>
            </a:r>
            <a:endParaRPr lang="id-ID" sz="3600" b="1" dirty="0"/>
          </a:p>
        </p:txBody>
      </p:sp>
      <p:sp>
        <p:nvSpPr>
          <p:cNvPr id="3" name="Content Placeholder 2"/>
          <p:cNvSpPr>
            <a:spLocks noGrp="1"/>
          </p:cNvSpPr>
          <p:nvPr>
            <p:ph idx="1"/>
          </p:nvPr>
        </p:nvSpPr>
        <p:spPr>
          <a:xfrm>
            <a:off x="1000100" y="1447800"/>
            <a:ext cx="7933588" cy="4800600"/>
          </a:xfrm>
        </p:spPr>
        <p:txBody>
          <a:bodyPr/>
          <a:lstStyle/>
          <a:p>
            <a:pPr>
              <a:buNone/>
            </a:pPr>
            <a:r>
              <a:rPr lang="id-ID" dirty="0" smtClean="0"/>
              <a:t>Aset tetap perusahaan yang tidak terpakai lagi dapat ditarik dari pemakian. Penarikan dapat dilakukan dengan menjual aset tetap tersebut. Dalam akuntansi komersial, terhadap aset tetap yang dijual nilai bukunya dihitung sampai dengan tanggal penjualan, sedangkan dalam ketentuan perpajakan nilai sisa bukunya dihitung sampai dengan akhit tahun sebelum aset tersebut dijual.</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428604"/>
            <a:ext cx="7933588" cy="6215106"/>
          </a:xfrm>
        </p:spPr>
        <p:txBody>
          <a:bodyPr>
            <a:normAutofit fontScale="85000" lnSpcReduction="10000"/>
          </a:bodyPr>
          <a:lstStyle/>
          <a:p>
            <a:pPr>
              <a:buNone/>
            </a:pPr>
            <a:r>
              <a:rPr lang="id-ID" dirty="0" smtClean="0"/>
              <a:t>Ketentuan Pasal 11 ayat (8) UU PPh, bahwa telah terjadi penjualan atau penarikan harta Pasal 4 ayat (1) huruf d atau penarikan harta karena sebab lainnya, maka nilai buku harta tersebut dibebankan sebagai kerugian dan jumlah harga jual atau penggantian asuransinya yang diterima atau diperoleh, dibukukan sebagai penghasilan pada tahun terjadinya penarikan, sehingga keuntungan atau kerugian karena pengalihan atau penarikan harta dikenakan pajak dalam tahun dilakukan pengalihan harta.</a:t>
            </a:r>
          </a:p>
          <a:p>
            <a:pPr>
              <a:buNone/>
            </a:pPr>
            <a:r>
              <a:rPr lang="id-ID" dirty="0" smtClean="0"/>
              <a:t>Apabila terjadi pengalihan harta karena bantuan, sumbangan, hibah, atau warisan (yang memenuhi syarat Pasal 4 ayat (3) huruf a dan huruf b UU PPh) berupa harta berwujud, maka jumlah sisa bukunya tidak boleh dibebankan sebagai kerugian oleh pihak yang mengalihkan.</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normAutofit fontScale="90000"/>
          </a:bodyPr>
          <a:lstStyle/>
          <a:p>
            <a:r>
              <a:rPr lang="id-ID" dirty="0" smtClean="0"/>
              <a:t>Pengelompokan Aset Tetap untuk Keperluan Penyusutan</a:t>
            </a:r>
            <a:endParaRPr lang="id-ID" dirty="0"/>
          </a:p>
        </p:txBody>
      </p:sp>
      <p:sp>
        <p:nvSpPr>
          <p:cNvPr id="3" name="Content Placeholder 2"/>
          <p:cNvSpPr>
            <a:spLocks noGrp="1"/>
          </p:cNvSpPr>
          <p:nvPr>
            <p:ph idx="1"/>
          </p:nvPr>
        </p:nvSpPr>
        <p:spPr>
          <a:xfrm>
            <a:off x="1000100" y="1447800"/>
            <a:ext cx="7933588" cy="4800600"/>
          </a:xfrm>
        </p:spPr>
        <p:txBody>
          <a:bodyPr>
            <a:normAutofit lnSpcReduction="10000"/>
          </a:bodyPr>
          <a:lstStyle/>
          <a:p>
            <a:pPr>
              <a:buNone/>
            </a:pPr>
            <a:r>
              <a:rPr lang="id-ID" dirty="0"/>
              <a:t>Perusahaan harus segera mengakui setiap aktiva yang dimiliki dan mengelompokkannya  sebagai aktiva tetap, apabila aktiva yang dimaksud memenuhi pengertian dan memiliki sifat-sifat sebagai aktiva tetap. Mengenai pengakuan aktiva tetap ini, Ikatan Akuntan Indonesia memberikan pernyataan dalam PSAK Nomor 16 paragraf 06, yaitu: (</a:t>
            </a:r>
            <a:r>
              <a:rPr lang="id-ID" dirty="0" smtClean="0"/>
              <a:t>Ikatan Akuntan Indonesia, op.cit., No 16 paragraf 6)</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476672"/>
            <a:ext cx="7933588" cy="5976664"/>
          </a:xfrm>
        </p:spPr>
        <p:txBody>
          <a:bodyPr>
            <a:normAutofit fontScale="92500" lnSpcReduction="20000"/>
          </a:bodyPr>
          <a:lstStyle/>
          <a:p>
            <a:pPr>
              <a:buNone/>
            </a:pPr>
            <a:r>
              <a:rPr lang="id-ID" dirty="0" smtClean="0"/>
              <a:t>Biaya yang dikeluarkan untuk perolehan aset tetap harus diakui sebagai aset jika dan hanya jika:</a:t>
            </a:r>
          </a:p>
          <a:p>
            <a:pPr marL="596646" indent="-514350">
              <a:buFont typeface="+mj-lt"/>
              <a:buAutoNum type="arabicPeriod"/>
            </a:pPr>
            <a:r>
              <a:rPr lang="id-ID" dirty="0" smtClean="0"/>
              <a:t>Besar kemungkinan manfaat ekonomis di masa depan berkenaan dengan aset tersebut akan mengalir ke entitas; dan</a:t>
            </a:r>
          </a:p>
          <a:p>
            <a:pPr marL="596646" indent="-514350">
              <a:buFont typeface="+mj-lt"/>
              <a:buAutoNum type="arabicPeriod"/>
            </a:pPr>
            <a:r>
              <a:rPr lang="id-ID" dirty="0" smtClean="0"/>
              <a:t>Biaya perolehan aset dapat diukur secara andal.</a:t>
            </a:r>
          </a:p>
          <a:p>
            <a:pPr marL="596646" indent="-514350">
              <a:buNone/>
            </a:pPr>
            <a:r>
              <a:rPr lang="id-ID" dirty="0" smtClean="0"/>
              <a:t>Biaya perolehan </a:t>
            </a:r>
            <a:r>
              <a:rPr lang="id-ID" i="1" dirty="0" smtClean="0"/>
              <a:t>(cost)</a:t>
            </a:r>
            <a:r>
              <a:rPr lang="id-ID" dirty="0" smtClean="0"/>
              <a:t> adalah jumlah kas atau setara kas yang dibayarkan atau dinilai wajar dari imbalan lain yang diserahkan untuk memperoleh suatu aset pada saat perolehan atau kontruksi, bila dapat diterapkan, jumlah yang didistribusikan pada aset saat pertama kali diakui sesuai dengan persyaratan tertentu dalam PSAK.</a:t>
            </a:r>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404664"/>
            <a:ext cx="7962088" cy="5843736"/>
          </a:xfrm>
        </p:spPr>
        <p:txBody>
          <a:bodyPr>
            <a:normAutofit fontScale="85000" lnSpcReduction="10000"/>
          </a:bodyPr>
          <a:lstStyle/>
          <a:p>
            <a:pPr marL="82296" indent="0" fontAlgn="base">
              <a:buNone/>
            </a:pPr>
            <a:r>
              <a:rPr lang="id-ID" dirty="0"/>
              <a:t>Suatu benda berwujud harus diakui sebagai suatu aktiva dan dikelompokkan sebagai aktiva tetap apabila:</a:t>
            </a:r>
          </a:p>
          <a:p>
            <a:pPr lvl="0" fontAlgn="base"/>
            <a:r>
              <a:rPr lang="id-ID" dirty="0"/>
              <a:t>Besar kemungkinan bahwa manfaat keekonomisan di masa yang akan datang yang berkaitan dengan aktiva tersebut akan mengalir dalam perusahaan; untuk dapat menilai apakah manfaat keekonomisan di masa yang akan datang  tersebut akan mengalir ke dalam perusahaan maka harus di nilai tingkat kepastian terjadinya aliran manfaat keekonomisan tersebut, yang juga memerlukan suatu kepastian bahwa perusahaan akan menerima imbalan dan menerima resiko terkait.</a:t>
            </a:r>
          </a:p>
          <a:p>
            <a:r>
              <a:rPr lang="id-ID" dirty="0"/>
              <a:t>Biaya perolehan aktiva dapat di ukur secara handal; sedangkan kriteria kedua  mengarah kepada bukti-bukti yang diperlukan untuk mendukungnya.</a:t>
            </a:r>
          </a:p>
        </p:txBody>
      </p:sp>
    </p:spTree>
    <p:extLst>
      <p:ext uri="{BB962C8B-B14F-4D97-AF65-F5344CB8AC3E}">
        <p14:creationId xmlns:p14="http://schemas.microsoft.com/office/powerpoint/2010/main" val="3877135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endParaRPr lang="id-ID"/>
          </a:p>
        </p:txBody>
      </p:sp>
      <p:sp>
        <p:nvSpPr>
          <p:cNvPr id="3" name="Content Placeholder 2"/>
          <p:cNvSpPr>
            <a:spLocks noGrp="1"/>
          </p:cNvSpPr>
          <p:nvPr>
            <p:ph idx="1"/>
          </p:nvPr>
        </p:nvSpPr>
        <p:spPr>
          <a:xfrm>
            <a:off x="1043608" y="1447800"/>
            <a:ext cx="7890080" cy="4800600"/>
          </a:xfrm>
        </p:spPr>
        <p:txBody>
          <a:bodyPr>
            <a:normAutofit fontScale="92500" lnSpcReduction="10000"/>
          </a:bodyPr>
          <a:lstStyle/>
          <a:p>
            <a:pPr fontAlgn="base"/>
            <a:r>
              <a:rPr lang="id-ID" b="1" dirty="0"/>
              <a:t>Penggolongan aktiva tetap</a:t>
            </a:r>
            <a:endParaRPr lang="id-ID" dirty="0"/>
          </a:p>
          <a:p>
            <a:pPr marL="82296" indent="0">
              <a:buNone/>
            </a:pPr>
            <a:r>
              <a:rPr lang="id-ID" dirty="0"/>
              <a:t>Aktiva tetap dikelompokkan karena memiliki sifat yang berbeda dengan aktiva lainnya. Kriteria aktiva tetap terdiri dari berbagai jenis barang maka dilakukan penggelompokkan lebih lanjut atas aktiva-aktiva tersebut. Pengelompokkan itu tergantung pada kebijaksanaan akuntansi perusahaan masing-masing karena umumnya semakin banyak aktiva tetap yang dimiliki oleh perusahaan maka semakin banyak pula kelompoknya.</a:t>
            </a:r>
          </a:p>
        </p:txBody>
      </p:sp>
    </p:spTree>
    <p:extLst>
      <p:ext uri="{BB962C8B-B14F-4D97-AF65-F5344CB8AC3E}">
        <p14:creationId xmlns:p14="http://schemas.microsoft.com/office/powerpoint/2010/main" val="860828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962088" cy="1143000"/>
          </a:xfrm>
        </p:spPr>
        <p:txBody>
          <a:bodyPr/>
          <a:lstStyle/>
          <a:p>
            <a:endParaRPr lang="id-ID"/>
          </a:p>
        </p:txBody>
      </p:sp>
      <p:sp>
        <p:nvSpPr>
          <p:cNvPr id="3" name="Content Placeholder 2"/>
          <p:cNvSpPr>
            <a:spLocks noGrp="1"/>
          </p:cNvSpPr>
          <p:nvPr>
            <p:ph idx="1"/>
          </p:nvPr>
        </p:nvSpPr>
        <p:spPr>
          <a:xfrm>
            <a:off x="971600" y="1447800"/>
            <a:ext cx="7962088" cy="4800600"/>
          </a:xfrm>
        </p:spPr>
        <p:txBody>
          <a:bodyPr>
            <a:normAutofit fontScale="85000" lnSpcReduction="20000"/>
          </a:bodyPr>
          <a:lstStyle/>
          <a:p>
            <a:pPr marL="82296" indent="0" fontAlgn="base">
              <a:buNone/>
            </a:pPr>
            <a:r>
              <a:rPr lang="id-ID" dirty="0"/>
              <a:t>Dari macam-macam aktiva tetap, untuk tujuan akuntansi dilakukan penggolongan sebagai berikut:</a:t>
            </a:r>
          </a:p>
          <a:p>
            <a:pPr lvl="0" fontAlgn="base"/>
            <a:r>
              <a:rPr lang="id-ID" dirty="0"/>
              <a:t>Aktiva tetap yang umumnya tidak terbatas seperti tanah untuk letak perusahaan, pertanian dan peternakan.</a:t>
            </a:r>
          </a:p>
          <a:p>
            <a:pPr lvl="0" fontAlgn="base"/>
            <a:r>
              <a:rPr lang="id-ID" dirty="0"/>
              <a:t>Aktiva tetap yang umumnya terbatas dan apabila sudah habis masa penggunaannya  dapat diganti dengan aktiva yang sejenis, misalnya bangunan, mesin, alat-alat, mebel dan lain-lain.</a:t>
            </a:r>
          </a:p>
          <a:p>
            <a:r>
              <a:rPr lang="id-ID" dirty="0"/>
              <a:t>Aktiva tetap yang umumnya terbatas dan apabila sudah habis masa penggunaannya tidak dapat diganti dengan aktiva yang sejenis, misalnya sumber-sumber alam seperti hasil tambang dan lain-lain.</a:t>
            </a:r>
          </a:p>
        </p:txBody>
      </p:sp>
    </p:spTree>
    <p:extLst>
      <p:ext uri="{BB962C8B-B14F-4D97-AF65-F5344CB8AC3E}">
        <p14:creationId xmlns:p14="http://schemas.microsoft.com/office/powerpoint/2010/main" val="2239725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88640"/>
            <a:ext cx="7962088" cy="6192688"/>
          </a:xfrm>
        </p:spPr>
        <p:txBody>
          <a:bodyPr>
            <a:normAutofit fontScale="62500" lnSpcReduction="20000"/>
          </a:bodyPr>
          <a:lstStyle/>
          <a:p>
            <a:pPr marL="82296" indent="0" fontAlgn="base">
              <a:buNone/>
            </a:pPr>
            <a:r>
              <a:rPr lang="id-ID" dirty="0"/>
              <a:t>Berdasarkan Jenis Aktiva tetap berdasarkan jenis dapat dibagi sebagai berikut:</a:t>
            </a:r>
          </a:p>
          <a:p>
            <a:pPr lvl="0" fontAlgn="base"/>
            <a:r>
              <a:rPr lang="id-ID" dirty="0"/>
              <a:t>Lahan - Lahan adalah bidang tanah terhampar baik yang merupakan tempat bangunan maupun yang masih kosong. Dalam akuntansi apabila ada lahan yang didirikan bangunan diatasnya harus dipisahkan pencatatan dari lahan itu sendiri.</a:t>
            </a:r>
          </a:p>
          <a:p>
            <a:pPr lvl="0" fontAlgn="base"/>
            <a:r>
              <a:rPr lang="id-ID" dirty="0"/>
              <a:t>Bangunan gedung - Gedung adalah bangunan yang berdiri di atas bumi ini baik di atas lahan/air. Pencatatannya harus terpisah dari lahan yang menjadi lokasi gedung.</a:t>
            </a:r>
          </a:p>
          <a:p>
            <a:pPr lvl="0" fontAlgn="base"/>
            <a:r>
              <a:rPr lang="id-ID" dirty="0"/>
              <a:t>Mesin - Mesin termasuk peralatan-peralatan yang menjadi bagian dari mesin yang bersangkutan.</a:t>
            </a:r>
          </a:p>
          <a:p>
            <a:pPr lvl="0" fontAlgn="base"/>
            <a:r>
              <a:rPr lang="id-ID" dirty="0"/>
              <a:t>Kendaraan - Semua jenis kendaraan seperti alat pengangkut, truk, grader, traktor, forklift, mobil, kendaraan bermotor dan lain-lain.</a:t>
            </a:r>
          </a:p>
          <a:p>
            <a:pPr lvl="0" fontAlgn="base"/>
            <a:r>
              <a:rPr lang="id-ID" dirty="0"/>
              <a:t>Perabot - Dalam jenis ini termasuk perabotan kantor, perabot laboratorium, perabot pabrik yang merupakan isi dari suatu bangunan</a:t>
            </a:r>
          </a:p>
          <a:p>
            <a:pPr lvl="0" fontAlgn="base"/>
            <a:r>
              <a:rPr lang="id-ID" dirty="0"/>
              <a:t>Inventaris - Peralatan yang dianggap merupakan alat-alat besar yang digunakan dalam perusahaan seperti inventaris kantor, inventaris pabrik, inventaris laboratorium, inventaris gudang dan lain-lain.</a:t>
            </a:r>
          </a:p>
          <a:p>
            <a:r>
              <a:rPr lang="id-ID" dirty="0"/>
              <a:t>Prasarana - Prasarana merupakan kebiasaan bahwa perusahaan membuat klasifikasi khusus prasarana seperti: jalan, jembatan, roil, pagar dan lain-lain.</a:t>
            </a:r>
          </a:p>
        </p:txBody>
      </p:sp>
    </p:spTree>
    <p:extLst>
      <p:ext uri="{BB962C8B-B14F-4D97-AF65-F5344CB8AC3E}">
        <p14:creationId xmlns:p14="http://schemas.microsoft.com/office/powerpoint/2010/main" val="2827683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962088" cy="1143000"/>
          </a:xfrm>
        </p:spPr>
        <p:txBody>
          <a:bodyPr/>
          <a:lstStyle/>
          <a:p>
            <a:endParaRPr lang="id-ID" dirty="0"/>
          </a:p>
        </p:txBody>
      </p:sp>
      <p:sp>
        <p:nvSpPr>
          <p:cNvPr id="3" name="Content Placeholder 2"/>
          <p:cNvSpPr>
            <a:spLocks noGrp="1"/>
          </p:cNvSpPr>
          <p:nvPr>
            <p:ph idx="1"/>
          </p:nvPr>
        </p:nvSpPr>
        <p:spPr>
          <a:xfrm>
            <a:off x="971600" y="1447800"/>
            <a:ext cx="7962088" cy="4800600"/>
          </a:xfrm>
        </p:spPr>
        <p:txBody>
          <a:bodyPr>
            <a:normAutofit lnSpcReduction="10000"/>
          </a:bodyPr>
          <a:lstStyle/>
          <a:p>
            <a:pPr fontAlgn="base"/>
            <a:r>
              <a:rPr lang="id-ID" b="1" dirty="0"/>
              <a:t>Pengertian penyusutan</a:t>
            </a:r>
            <a:endParaRPr lang="id-ID" dirty="0"/>
          </a:p>
          <a:p>
            <a:pPr marL="82296" indent="0">
              <a:buNone/>
            </a:pPr>
            <a:r>
              <a:rPr lang="id-ID" dirty="0"/>
              <a:t>Di samping pengeluaran dalam masa penggunaannya, masalah penyusutan merupakan masalah yang penting selama masa penggunaan aktiva tetap. Yang dimaksud dengan penyusutan menurut Akuntansi Perpajakan terapan adalah sebagai berikut : “Proses alokasi sebagian  harga perolehan aktiva menjadi biaya (costallocation), sehingga biaya tersebut mengurangi laba usaha”</a:t>
            </a:r>
          </a:p>
        </p:txBody>
      </p:sp>
    </p:spTree>
    <p:extLst>
      <p:ext uri="{BB962C8B-B14F-4D97-AF65-F5344CB8AC3E}">
        <p14:creationId xmlns:p14="http://schemas.microsoft.com/office/powerpoint/2010/main" val="36734196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858120" cy="1143000"/>
          </a:xfrm>
        </p:spPr>
        <p:txBody>
          <a:bodyPr/>
          <a:lstStyle/>
          <a:p>
            <a:endParaRPr lang="id-ID" dirty="0"/>
          </a:p>
        </p:txBody>
      </p:sp>
      <p:sp>
        <p:nvSpPr>
          <p:cNvPr id="3" name="Content Placeholder 2"/>
          <p:cNvSpPr>
            <a:spLocks noGrp="1"/>
          </p:cNvSpPr>
          <p:nvPr>
            <p:ph idx="1"/>
          </p:nvPr>
        </p:nvSpPr>
        <p:spPr>
          <a:xfrm>
            <a:off x="971600" y="1447800"/>
            <a:ext cx="7962088" cy="4800600"/>
          </a:xfrm>
        </p:spPr>
        <p:txBody>
          <a:bodyPr>
            <a:normAutofit/>
          </a:bodyPr>
          <a:lstStyle/>
          <a:p>
            <a:pPr marL="82296" indent="0" fontAlgn="base">
              <a:buNone/>
            </a:pPr>
            <a:r>
              <a:rPr lang="id-ID" dirty="0"/>
              <a:t>Menurut Pernyataan Standar Akuntansi Keuangan (PSAK) Nomor 17 paragraf 2 tentang Akuntansi Penyusutan  menyatakan bahwa</a:t>
            </a:r>
            <a:r>
              <a:rPr lang="id-ID" dirty="0" smtClean="0"/>
              <a:t>: “</a:t>
            </a:r>
            <a:r>
              <a:rPr lang="id-ID" dirty="0"/>
              <a:t>Penyusutan adalah alokasi jumlah suatu aktiva yang dapat disusutkan sepanjang masa manfaat yang diestimasi, penyusutan untuk periode akuntansi dibebankan kependapatan baik secara langsung maupun tidak langsung”. </a:t>
            </a:r>
          </a:p>
        </p:txBody>
      </p:sp>
    </p:spTree>
    <p:extLst>
      <p:ext uri="{BB962C8B-B14F-4D97-AF65-F5344CB8AC3E}">
        <p14:creationId xmlns:p14="http://schemas.microsoft.com/office/powerpoint/2010/main" val="10728673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endParaRPr lang="id-ID"/>
          </a:p>
        </p:txBody>
      </p:sp>
      <p:sp>
        <p:nvSpPr>
          <p:cNvPr id="3" name="Content Placeholder 2"/>
          <p:cNvSpPr>
            <a:spLocks noGrp="1"/>
          </p:cNvSpPr>
          <p:nvPr>
            <p:ph idx="1"/>
          </p:nvPr>
        </p:nvSpPr>
        <p:spPr>
          <a:xfrm>
            <a:off x="1043608" y="1447800"/>
            <a:ext cx="7890080" cy="4800600"/>
          </a:xfrm>
        </p:spPr>
        <p:txBody>
          <a:bodyPr>
            <a:normAutofit fontScale="77500" lnSpcReduction="20000"/>
          </a:bodyPr>
          <a:lstStyle/>
          <a:p>
            <a:pPr marL="82296" indent="0" fontAlgn="base">
              <a:buNone/>
            </a:pPr>
            <a:r>
              <a:rPr lang="id-ID" dirty="0"/>
              <a:t>Kebijakan pajak untuk penyusutan harus mempertimbangkan 3 (tiga) hal, yaitu:</a:t>
            </a:r>
          </a:p>
          <a:p>
            <a:pPr lvl="0" fontAlgn="base"/>
            <a:r>
              <a:rPr lang="id-ID" dirty="0"/>
              <a:t>Keadilan pajak, dengan adanya penyusutan, maka perusahaan manufaktur dan jenis usaha yang padat modal </a:t>
            </a:r>
            <a:r>
              <a:rPr lang="id-ID" i="1" dirty="0"/>
              <a:t>(capital intensive)</a:t>
            </a:r>
            <a:r>
              <a:rPr lang="id-ID" dirty="0"/>
              <a:t> akan sangat diuntungkan dibandingkan perusahaan jasa ataupun jenis usaha padat karya </a:t>
            </a:r>
            <a:r>
              <a:rPr lang="id-ID" i="1" dirty="0"/>
              <a:t>(labor intensive)</a:t>
            </a:r>
            <a:r>
              <a:rPr lang="id-ID" dirty="0"/>
              <a:t>.</a:t>
            </a:r>
          </a:p>
          <a:p>
            <a:pPr lvl="0" fontAlgn="base"/>
            <a:r>
              <a:rPr lang="id-ID" dirty="0"/>
              <a:t>Kebijakan ekonomi, dengan adanya penyusutan membawa akibat pada </a:t>
            </a:r>
            <a:r>
              <a:rPr lang="id-ID" dirty="0" smtClean="0"/>
              <a:t>peningkatan </a:t>
            </a:r>
            <a:r>
              <a:rPr lang="id-ID" u="sng" dirty="0" smtClean="0">
                <a:hlinkClick r:id="rId2"/>
              </a:rPr>
              <a:t>investasi</a:t>
            </a:r>
            <a:r>
              <a:rPr lang="id-ID" dirty="0"/>
              <a:t> </a:t>
            </a:r>
            <a:r>
              <a:rPr lang="id-ID" i="1" dirty="0"/>
              <a:t>(capital growth)</a:t>
            </a:r>
            <a:r>
              <a:rPr lang="id-ID" dirty="0"/>
              <a:t> sehingga EAT/ROI/CF menjadi meningkat.</a:t>
            </a:r>
          </a:p>
          <a:p>
            <a:r>
              <a:rPr lang="id-ID" dirty="0"/>
              <a:t>Administrasi, pemilihan jenis penyusutan harus disesuaikan dengan beberapa hal, yaitu besarnya biaya administrasi, sumber daya manusia, dan kepatuhan wajib pajak.</a:t>
            </a:r>
          </a:p>
        </p:txBody>
      </p:sp>
    </p:spTree>
    <p:extLst>
      <p:ext uri="{BB962C8B-B14F-4D97-AF65-F5344CB8AC3E}">
        <p14:creationId xmlns:p14="http://schemas.microsoft.com/office/powerpoint/2010/main" val="26774335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962088" cy="1143000"/>
          </a:xfrm>
        </p:spPr>
        <p:txBody>
          <a:bodyPr/>
          <a:lstStyle/>
          <a:p>
            <a:r>
              <a:rPr lang="id-ID" dirty="0" smtClean="0"/>
              <a:t>Revaluasi Aktiva Tetap</a:t>
            </a:r>
            <a:endParaRPr lang="id-ID" dirty="0"/>
          </a:p>
        </p:txBody>
      </p:sp>
      <p:sp>
        <p:nvSpPr>
          <p:cNvPr id="3" name="Content Placeholder 2"/>
          <p:cNvSpPr>
            <a:spLocks noGrp="1"/>
          </p:cNvSpPr>
          <p:nvPr>
            <p:ph idx="1"/>
          </p:nvPr>
        </p:nvSpPr>
        <p:spPr>
          <a:xfrm>
            <a:off x="971600" y="1447800"/>
            <a:ext cx="7962088" cy="5149552"/>
          </a:xfrm>
        </p:spPr>
        <p:txBody>
          <a:bodyPr>
            <a:normAutofit fontScale="85000" lnSpcReduction="20000"/>
          </a:bodyPr>
          <a:lstStyle/>
          <a:p>
            <a:pPr marL="82296" indent="0">
              <a:buNone/>
            </a:pPr>
            <a:r>
              <a:rPr lang="id-ID" dirty="0"/>
              <a:t>Pemerintah telah meluncurkan kebijakan perpajakan melalui Peraturan Menteri Keuangan bernomor 191/PMK.10/2015 tentang Penilaian Kembali Aktiva Tetap Untuk Tujuan Perpajakan Bagi Permohonan Yang Diajukan Pada Tahun 2015 dan Tahun 2016 (PMK 191/2015) atau lebih dikenal sebagai Kebijakan Revaluasi Aktiva Tetap</a:t>
            </a:r>
            <a:r>
              <a:rPr lang="id-ID" dirty="0" smtClean="0"/>
              <a:t>.</a:t>
            </a:r>
          </a:p>
          <a:p>
            <a:pPr marL="82296" indent="0">
              <a:buNone/>
            </a:pPr>
            <a:r>
              <a:rPr lang="id-ID" dirty="0"/>
              <a:t>Secara garis besar, kebijakan ini adalah bentuk insentif perpajakan yang diberikan kepada Wajib Pajak. Kebijakan Revaluasi Aktiva Tetap bukanlah instrumen baru karena Menteri Keuangan pernah meluncurkan instrumen yang sama pada tahun pada tahun 2008 yaitu melalui PMK Nomor: 79/PMK.03/2008 tentang Penilaian Kembali Aktiva Tetap Perusahaan Untuk Tujuan Perpajakan (PMK 79/2008).</a:t>
            </a:r>
          </a:p>
        </p:txBody>
      </p:sp>
    </p:spTree>
    <p:extLst>
      <p:ext uri="{BB962C8B-B14F-4D97-AF65-F5344CB8AC3E}">
        <p14:creationId xmlns:p14="http://schemas.microsoft.com/office/powerpoint/2010/main" val="25143447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332656"/>
            <a:ext cx="7962088" cy="5915744"/>
          </a:xfrm>
        </p:spPr>
        <p:txBody>
          <a:bodyPr>
            <a:normAutofit fontScale="92500" lnSpcReduction="20000"/>
          </a:bodyPr>
          <a:lstStyle/>
          <a:p>
            <a:pPr marL="82296" indent="0">
              <a:buNone/>
            </a:pPr>
            <a:r>
              <a:rPr lang="id-ID" dirty="0"/>
              <a:t>Tarif yang diberikan bagi insentif revaluasi aktiva tetap ini terbagi menjadi 3 macam dan ketiganya bersifat final. Pembagian tarif ini disesuaikan dengan saat wajib pajak melakukan pemanfaatan insentif perpajakan revaluasi. Tarif tersebut adalah:</a:t>
            </a:r>
          </a:p>
          <a:p>
            <a:pPr lvl="0"/>
            <a:r>
              <a:rPr lang="id-ID" dirty="0"/>
              <a:t>3%, untuk permohonan sampai dengan 31 Desember 2015 dan penilaian kembali selesai paling lambat 31 Desember 2016;</a:t>
            </a:r>
          </a:p>
          <a:p>
            <a:pPr lvl="0"/>
            <a:r>
              <a:rPr lang="id-ID" dirty="0"/>
              <a:t>4%, untuk permohonan periode 1 Januari 2016 sampai dengan 30 Juni 2016 dan penilaian kembali selesai paling lambat 30 Juni 2017; atau</a:t>
            </a:r>
          </a:p>
          <a:p>
            <a:r>
              <a:rPr lang="id-ID" dirty="0"/>
              <a:t>6%, untuk permohonan periode 1 Juli 2016 sampai dengan 31 Desember 2016 dan penilaian kembali selesai paling lambat 31 Desember 2017.</a:t>
            </a:r>
          </a:p>
        </p:txBody>
      </p:sp>
    </p:spTree>
    <p:extLst>
      <p:ext uri="{BB962C8B-B14F-4D97-AF65-F5344CB8AC3E}">
        <p14:creationId xmlns:p14="http://schemas.microsoft.com/office/powerpoint/2010/main" val="5813214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548680"/>
            <a:ext cx="7920880" cy="5664696"/>
          </a:xfrm>
        </p:spPr>
        <p:txBody>
          <a:bodyPr>
            <a:normAutofit fontScale="92500" lnSpcReduction="10000"/>
          </a:bodyPr>
          <a:lstStyle/>
          <a:p>
            <a:pPr marL="82296" indent="0">
              <a:buNone/>
            </a:pPr>
            <a:r>
              <a:rPr lang="id-ID" dirty="0"/>
              <a:t>Tarif tersebut dikenakan atas selisih lebih nilai aktiva tetap hasil penilaian kembali atau hasil perkiraan penilaian kembali oleh Wajib Pajak berdasarkan Kantor Jasa Penilai Publik atau ahli penilai di atas nilai buku fiskal semula. Adapun hal yang perlu diperhatikan oleh Wajib Pajak lainnya adalah Wajib Pajak wajib melunasi Pajak Penghasilan (PPh) Final terkait dilakukannya penilaian kembali aktiva tetap dilakukan sebelum diajukannya permohonan dan dilengkapinya dokumen dalam hal permohonan diajukan dengan menggunakan nilai perkiraan penilaian kembali dari Wajib Pajak.</a:t>
            </a:r>
          </a:p>
        </p:txBody>
      </p:sp>
    </p:spTree>
    <p:extLst>
      <p:ext uri="{BB962C8B-B14F-4D97-AF65-F5344CB8AC3E}">
        <p14:creationId xmlns:p14="http://schemas.microsoft.com/office/powerpoint/2010/main" val="640137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571480"/>
            <a:ext cx="7933588" cy="5676920"/>
          </a:xfrm>
        </p:spPr>
        <p:txBody>
          <a:bodyPr>
            <a:normAutofit fontScale="70000" lnSpcReduction="20000"/>
          </a:bodyPr>
          <a:lstStyle/>
          <a:p>
            <a:pPr>
              <a:buNone/>
            </a:pPr>
            <a:r>
              <a:rPr lang="id-ID" dirty="0" smtClean="0"/>
              <a:t>Biaya perolehan terdiri atas harga beli, termasuk bea import, PPN masukan yang tidak dapat dikreditkan, dan biaya lain yang dapat diatribusikan secara langsung sampai aset tersebut siap dipakai atau berada ditempat.</a:t>
            </a:r>
          </a:p>
          <a:p>
            <a:pPr>
              <a:buNone/>
            </a:pPr>
            <a:r>
              <a:rPr lang="id-ID" dirty="0" smtClean="0"/>
              <a:t>Komponen biaya perolehan aset tetap (Paragraf 16 PSAK No. 16 Revisi 2007):</a:t>
            </a:r>
          </a:p>
          <a:p>
            <a:pPr marL="596646" indent="-514350"/>
            <a:r>
              <a:rPr lang="id-ID" dirty="0" smtClean="0"/>
              <a:t>Harga perolehan</a:t>
            </a:r>
          </a:p>
          <a:p>
            <a:pPr marL="596646" indent="-514350">
              <a:buNone/>
            </a:pPr>
            <a:r>
              <a:rPr lang="id-ID" dirty="0" smtClean="0"/>
              <a:t>	Dalam komponen harga perolehan termasuk bea impor dan pajak pembelian yang tidak boleh dikreditkan setelah dikurangi diskon pembelian dan potongan-potongan lain.</a:t>
            </a:r>
          </a:p>
          <a:p>
            <a:pPr marL="596646" indent="-514350"/>
            <a:r>
              <a:rPr lang="id-ID" dirty="0" smtClean="0"/>
              <a:t>Biaya-biaya yang dapat diatribusikan secara langsung untuk membawa aset ke lokasi dan kondisi yang diinginkan agar aset siap digunakan sesuai dengan keinginan dan maksud manajemen.</a:t>
            </a:r>
          </a:p>
          <a:p>
            <a:pPr marL="596646" indent="-514350"/>
            <a:r>
              <a:rPr lang="id-ID" dirty="0" smtClean="0"/>
              <a:t>Estimasi awal biaya pembongkaran dan pemindahan aset tetap dan restorasi lokasi aset. Kewajiban biaya-biaya tersebut timbul pada saat aset diperoleh atau karena entitas menggunakan aset selama periode tertentu yang bertujuan selain menghasilkan persediaan.</a:t>
            </a:r>
            <a:endParaRPr lang="id-ID"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476672"/>
            <a:ext cx="7962088" cy="5904656"/>
          </a:xfrm>
        </p:spPr>
        <p:txBody>
          <a:bodyPr>
            <a:normAutofit lnSpcReduction="10000"/>
          </a:bodyPr>
          <a:lstStyle/>
          <a:p>
            <a:pPr marL="82296" indent="0">
              <a:buNone/>
            </a:pPr>
            <a:r>
              <a:rPr lang="id-ID" dirty="0"/>
              <a:t>Jika dibandingkan dengan tarif yang terdapat pada PMK 79/2008, tentunya tarif yang terdapat di PMK 191/2015 jauh lebih rendah. Tarif yang terdapat pada PMK 79/2008 adalah 10%, sedangkan tarif yang berlaku pada PMK 191/2015 berkisar antara 3% hingga 6</a:t>
            </a:r>
            <a:r>
              <a:rPr lang="id-ID" dirty="0" smtClean="0"/>
              <a:t>%.</a:t>
            </a:r>
          </a:p>
          <a:p>
            <a:pPr marL="82296" indent="0">
              <a:buNone/>
            </a:pPr>
            <a:r>
              <a:rPr lang="id-ID" dirty="0"/>
              <a:t>Terbitnya peraturan ini diharapkan dapat menjadi insentif untuk menjaga stabilitas ekonomi makro, mendorong pertumbuhan ekonomi, serta memperhatikan kebutuhan wajib pajak berniat meningkatkan nilai perusahaannya.</a:t>
            </a:r>
          </a:p>
        </p:txBody>
      </p:sp>
    </p:spTree>
    <p:extLst>
      <p:ext uri="{BB962C8B-B14F-4D97-AF65-F5344CB8AC3E}">
        <p14:creationId xmlns:p14="http://schemas.microsoft.com/office/powerpoint/2010/main" val="39754087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lstStyle/>
          <a:p>
            <a:endParaRPr lang="id-ID" dirty="0"/>
          </a:p>
        </p:txBody>
      </p:sp>
      <p:sp>
        <p:nvSpPr>
          <p:cNvPr id="3" name="Content Placeholder 2"/>
          <p:cNvSpPr>
            <a:spLocks noGrp="1"/>
          </p:cNvSpPr>
          <p:nvPr>
            <p:ph idx="1"/>
          </p:nvPr>
        </p:nvSpPr>
        <p:spPr>
          <a:xfrm>
            <a:off x="1043608" y="1447800"/>
            <a:ext cx="7890080" cy="4800600"/>
          </a:xfrm>
        </p:spPr>
        <p:txBody>
          <a:bodyPr>
            <a:normAutofit fontScale="92500" lnSpcReduction="10000"/>
          </a:bodyPr>
          <a:lstStyle/>
          <a:p>
            <a:pPr marL="82296" indent="0">
              <a:buNone/>
            </a:pPr>
            <a:r>
              <a:rPr lang="id-ID" dirty="0"/>
              <a:t>Pemberian insentif perpajakan ini dimaksudkan sebagai pendorong wajib pajak agar semakin taat terhadap ketentuan peraturan perpajakan. Kepada seluruh masyarakat dan Wajib Pajak, dihimbau untuk segera memanfaatkan kesempatan ini, sekaligus memberikan dukungan positif dalam pencapaian target penerimaan negara dari pajak. Pajak yang Anda bayarkan, dikembalikan dalam bentuk fasilitas umum, sarana prasarana dan berbagai layanan umum lainnya, karena Pajak Milik Bersama.</a:t>
            </a:r>
          </a:p>
        </p:txBody>
      </p:sp>
    </p:spTree>
    <p:extLst>
      <p:ext uri="{BB962C8B-B14F-4D97-AF65-F5344CB8AC3E}">
        <p14:creationId xmlns:p14="http://schemas.microsoft.com/office/powerpoint/2010/main" val="34116257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marL="82296" indent="0">
              <a:buNone/>
            </a:pPr>
            <a:endParaRPr lang="id-ID" dirty="0" smtClean="0"/>
          </a:p>
          <a:p>
            <a:pPr marL="82296" indent="0">
              <a:buNone/>
            </a:pPr>
            <a:endParaRPr lang="id-ID" dirty="0"/>
          </a:p>
          <a:p>
            <a:pPr marL="82296" indent="0">
              <a:buNone/>
            </a:pPr>
            <a:endParaRPr lang="id-ID" dirty="0" smtClean="0"/>
          </a:p>
          <a:p>
            <a:pPr marL="82296" indent="0" algn="ctr">
              <a:buNone/>
            </a:pPr>
            <a:r>
              <a:rPr lang="id-ID" sz="4000" b="1" dirty="0" smtClean="0"/>
              <a:t>TERIMA KASIH</a:t>
            </a:r>
            <a:endParaRPr lang="id-ID" sz="4000" b="1" dirty="0"/>
          </a:p>
        </p:txBody>
      </p:sp>
    </p:spTree>
    <p:extLst>
      <p:ext uri="{BB962C8B-B14F-4D97-AF65-F5344CB8AC3E}">
        <p14:creationId xmlns:p14="http://schemas.microsoft.com/office/powerpoint/2010/main" val="3631433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lstStyle/>
          <a:p>
            <a:r>
              <a:rPr lang="id-ID" b="1" dirty="0" smtClean="0"/>
              <a:t>Perolehan Aset Tetap</a:t>
            </a:r>
            <a:endParaRPr lang="id-ID" b="1" dirty="0"/>
          </a:p>
        </p:txBody>
      </p:sp>
      <p:sp>
        <p:nvSpPr>
          <p:cNvPr id="3" name="Content Placeholder 2"/>
          <p:cNvSpPr>
            <a:spLocks noGrp="1"/>
          </p:cNvSpPr>
          <p:nvPr>
            <p:ph idx="1"/>
          </p:nvPr>
        </p:nvSpPr>
        <p:spPr>
          <a:xfrm>
            <a:off x="1000100" y="1447800"/>
            <a:ext cx="7933588" cy="4800600"/>
          </a:xfrm>
        </p:spPr>
        <p:txBody>
          <a:bodyPr/>
          <a:lstStyle/>
          <a:p>
            <a:r>
              <a:rPr lang="id-ID" b="1" i="1" dirty="0" smtClean="0"/>
              <a:t>Perolehan Aset Tetap secara Gabungan</a:t>
            </a:r>
          </a:p>
          <a:p>
            <a:pPr>
              <a:buNone/>
            </a:pPr>
            <a:r>
              <a:rPr lang="id-ID" dirty="0" smtClean="0"/>
              <a:t>	Apabila aset diperoleh secara gabungan, maka harga perolehan masing-masing aset tetap ditentukan dengan mengalokasikan harga gabungan berdasarkan perbandingan nilai wajar masing-masing aset yang bersangkutan.</a:t>
            </a:r>
          </a:p>
          <a:p>
            <a:pPr>
              <a:buNone/>
            </a:pPr>
            <a:r>
              <a:rPr lang="id-ID" dirty="0" smtClean="0"/>
              <a:t>	</a:t>
            </a:r>
            <a:r>
              <a:rPr lang="id-ID" i="1" dirty="0" smtClean="0"/>
              <a:t>Contoh</a:t>
            </a:r>
            <a:r>
              <a:rPr lang="id-ID" dirty="0" smtClean="0"/>
              <a:t>: harga bangunan termasuk tanah seharga Rp.300.000.000</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lstStyle/>
          <a:p>
            <a:endParaRPr lang="id-ID" dirty="0"/>
          </a:p>
        </p:txBody>
      </p:sp>
      <p:sp>
        <p:nvSpPr>
          <p:cNvPr id="5" name="Content Placeholder 4"/>
          <p:cNvSpPr>
            <a:spLocks noGrp="1"/>
          </p:cNvSpPr>
          <p:nvPr>
            <p:ph idx="1"/>
          </p:nvPr>
        </p:nvSpPr>
        <p:spPr>
          <a:xfrm>
            <a:off x="1000100" y="1428736"/>
            <a:ext cx="7498080" cy="4800600"/>
          </a:xfrm>
        </p:spPr>
        <p:txBody>
          <a:bodyPr/>
          <a:lstStyle/>
          <a:p>
            <a:pPr>
              <a:buNone/>
            </a:pPr>
            <a:r>
              <a:rPr lang="id-ID" dirty="0" smtClean="0"/>
              <a:t>	</a:t>
            </a:r>
            <a:r>
              <a:rPr lang="id-ID" sz="2000" u="sng" dirty="0" smtClean="0"/>
              <a:t>Jenis Aset</a:t>
            </a:r>
            <a:r>
              <a:rPr lang="id-ID" sz="2000" dirty="0" smtClean="0"/>
              <a:t>	</a:t>
            </a:r>
            <a:r>
              <a:rPr lang="id-ID" sz="2000" u="sng" dirty="0" smtClean="0"/>
              <a:t>Harga Jual</a:t>
            </a:r>
            <a:r>
              <a:rPr lang="id-ID" sz="2000" dirty="0" smtClean="0"/>
              <a:t>	</a:t>
            </a:r>
            <a:r>
              <a:rPr lang="id-ID" sz="2000" u="sng" dirty="0" smtClean="0"/>
              <a:t>Alokasi Harga Perolehan</a:t>
            </a:r>
            <a:r>
              <a:rPr lang="id-ID" dirty="0" smtClean="0"/>
              <a:t> </a:t>
            </a:r>
          </a:p>
          <a:p>
            <a:r>
              <a:rPr lang="id-ID" sz="1800" dirty="0" smtClean="0"/>
              <a:t>Tanah		150.000.000	15 x 300.000.000	= 180.000.000</a:t>
            </a:r>
          </a:p>
          <a:p>
            <a:pPr>
              <a:buNone/>
            </a:pPr>
            <a:r>
              <a:rPr lang="id-ID" sz="1800" dirty="0" smtClean="0"/>
              <a:t>					25</a:t>
            </a:r>
          </a:p>
          <a:p>
            <a:pPr>
              <a:buNone/>
            </a:pPr>
            <a:endParaRPr lang="id-ID" sz="1800" dirty="0" smtClean="0"/>
          </a:p>
          <a:p>
            <a:r>
              <a:rPr lang="id-ID" sz="1800" dirty="0" smtClean="0"/>
              <a:t>Bangunan	100.000.000	10 x 300.000.000	= 120.000.000</a:t>
            </a:r>
          </a:p>
          <a:p>
            <a:pPr>
              <a:buNone/>
            </a:pPr>
            <a:r>
              <a:rPr lang="id-ID" sz="1800" dirty="0" smtClean="0"/>
              <a:t>					25</a:t>
            </a:r>
          </a:p>
          <a:p>
            <a:pPr>
              <a:buNone/>
            </a:pPr>
            <a:r>
              <a:rPr lang="id-ID" sz="1800" dirty="0" smtClean="0"/>
              <a:t>	Jumlah	250.000.000			= 300.000.000</a:t>
            </a:r>
          </a:p>
          <a:p>
            <a:pPr>
              <a:buNone/>
            </a:pPr>
            <a:endParaRPr lang="id-ID" sz="1800" dirty="0" smtClean="0"/>
          </a:p>
          <a:p>
            <a:pPr>
              <a:buNone/>
            </a:pPr>
            <a:r>
              <a:rPr lang="id-ID" sz="1800" b="1" i="1" dirty="0" smtClean="0"/>
              <a:t>Ayat jurnal saat pembelian tunai:</a:t>
            </a:r>
          </a:p>
          <a:p>
            <a:pPr>
              <a:buNone/>
            </a:pPr>
            <a:r>
              <a:rPr lang="id-ID" sz="1800" dirty="0" smtClean="0"/>
              <a:t>	Tanah			180.000.000</a:t>
            </a:r>
          </a:p>
          <a:p>
            <a:pPr>
              <a:buNone/>
            </a:pPr>
            <a:r>
              <a:rPr lang="id-ID" sz="1800" dirty="0" smtClean="0"/>
              <a:t>	Bangunan		120.000.000</a:t>
            </a:r>
          </a:p>
          <a:p>
            <a:pPr>
              <a:buNone/>
            </a:pPr>
            <a:r>
              <a:rPr lang="id-ID" sz="1800" dirty="0" smtClean="0"/>
              <a:t>		Kas dan Bank		300.000.000</a:t>
            </a:r>
          </a:p>
          <a:p>
            <a:pPr>
              <a:buNone/>
            </a:pPr>
            <a:endParaRPr lang="id-ID" sz="1800" dirty="0" smtClean="0"/>
          </a:p>
          <a:p>
            <a:pPr>
              <a:buNone/>
            </a:pPr>
            <a:endParaRPr lang="id-ID" sz="1800" dirty="0" smtClean="0"/>
          </a:p>
          <a:p>
            <a:pPr>
              <a:buNone/>
            </a:pPr>
            <a:endParaRPr lang="id-ID" sz="1800" dirty="0" smtClean="0"/>
          </a:p>
          <a:p>
            <a:pPr>
              <a:buNone/>
            </a:pPr>
            <a:endParaRPr lang="id-ID" sz="1800" dirty="0" smtClean="0"/>
          </a:p>
        </p:txBody>
      </p:sp>
      <p:cxnSp>
        <p:nvCxnSpPr>
          <p:cNvPr id="7" name="Straight Connector 6"/>
          <p:cNvCxnSpPr/>
          <p:nvPr/>
        </p:nvCxnSpPr>
        <p:spPr>
          <a:xfrm>
            <a:off x="4643438" y="2357430"/>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643438" y="3357562"/>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857488" y="3570288"/>
            <a:ext cx="128588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43702" y="3570288"/>
            <a:ext cx="128588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lstStyle/>
          <a:p>
            <a:endParaRPr lang="id-ID"/>
          </a:p>
        </p:txBody>
      </p:sp>
      <p:sp>
        <p:nvSpPr>
          <p:cNvPr id="3" name="Content Placeholder 2"/>
          <p:cNvSpPr>
            <a:spLocks noGrp="1"/>
          </p:cNvSpPr>
          <p:nvPr>
            <p:ph idx="1"/>
          </p:nvPr>
        </p:nvSpPr>
        <p:spPr>
          <a:xfrm>
            <a:off x="1000100" y="1447800"/>
            <a:ext cx="7933588" cy="4800600"/>
          </a:xfrm>
        </p:spPr>
        <p:txBody>
          <a:bodyPr/>
          <a:lstStyle/>
          <a:p>
            <a:r>
              <a:rPr lang="id-ID" b="1" i="1" dirty="0" smtClean="0"/>
              <a:t>Perolehan Aset Tetap secara Angsuran</a:t>
            </a:r>
          </a:p>
          <a:p>
            <a:pPr>
              <a:buNone/>
            </a:pPr>
            <a:r>
              <a:rPr lang="id-ID" dirty="0" smtClean="0"/>
              <a:t>	Aset tetap yang diperoleh secara angsuran, perlu diperhatikan mengenai kontrak pembeliannya.</a:t>
            </a:r>
          </a:p>
          <a:p>
            <a:pPr>
              <a:buNone/>
            </a:pPr>
            <a:r>
              <a:rPr lang="id-ID" dirty="0" smtClean="0"/>
              <a:t>	</a:t>
            </a:r>
            <a:r>
              <a:rPr lang="id-ID" i="1" dirty="0" smtClean="0"/>
              <a:t>Contoh:</a:t>
            </a:r>
            <a:r>
              <a:rPr lang="id-ID" dirty="0" smtClean="0"/>
              <a:t> membeli aset tetap berupa mobil harga perolehan Rp.120.000.000 dibayar dalam 24 kali angsuran, angsuran pokok Rp.5.000.000 per bulan dengan bunga 20% per tahun.</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428604"/>
            <a:ext cx="7933588" cy="5819796"/>
          </a:xfrm>
        </p:spPr>
        <p:txBody>
          <a:bodyPr/>
          <a:lstStyle/>
          <a:p>
            <a:pPr>
              <a:buNone/>
            </a:pPr>
            <a:r>
              <a:rPr lang="id-ID" dirty="0" smtClean="0"/>
              <a:t>Perhitungan angsuran pertama:</a:t>
            </a:r>
          </a:p>
          <a:p>
            <a:pPr>
              <a:buNone/>
            </a:pPr>
            <a:r>
              <a:rPr lang="id-ID" sz="2000" dirty="0" smtClean="0"/>
              <a:t>Angsuran pokok				= Rp.5.000.000</a:t>
            </a:r>
          </a:p>
          <a:p>
            <a:pPr>
              <a:buNone/>
            </a:pPr>
            <a:r>
              <a:rPr lang="id-ID" sz="2000" dirty="0" smtClean="0"/>
              <a:t>Bunga 1/12 x 20% x 120.000.000		= Rp.2.000.000</a:t>
            </a:r>
          </a:p>
          <a:p>
            <a:pPr>
              <a:buNone/>
            </a:pPr>
            <a:r>
              <a:rPr lang="id-ID" sz="2000" dirty="0" smtClean="0"/>
              <a:t>Jumlah pembayaran			= Rp.7.000.000</a:t>
            </a:r>
          </a:p>
          <a:p>
            <a:pPr>
              <a:buNone/>
            </a:pPr>
            <a:endParaRPr lang="id-ID" dirty="0" smtClean="0"/>
          </a:p>
          <a:p>
            <a:pPr>
              <a:buNone/>
            </a:pPr>
            <a:r>
              <a:rPr lang="id-ID" dirty="0" smtClean="0"/>
              <a:t>Angsuran bulan kedua:</a:t>
            </a:r>
          </a:p>
          <a:p>
            <a:pPr>
              <a:buNone/>
            </a:pPr>
            <a:r>
              <a:rPr lang="id-ID" sz="2000" dirty="0" smtClean="0"/>
              <a:t>Angsuran pokok					= Rp.5.000.000</a:t>
            </a:r>
          </a:p>
          <a:p>
            <a:pPr>
              <a:buNone/>
            </a:pPr>
            <a:r>
              <a:rPr lang="id-ID" sz="2000" dirty="0" smtClean="0"/>
              <a:t>Bunga 1/12 x 20% x (120.000.000-5.000.000)	= Rp.1.916.000</a:t>
            </a:r>
          </a:p>
          <a:p>
            <a:pPr>
              <a:buNone/>
            </a:pPr>
            <a:r>
              <a:rPr lang="id-ID" sz="2000" dirty="0" smtClean="0"/>
              <a:t>Jumlah pembayaran				= Rp.6.916.000</a:t>
            </a:r>
          </a:p>
        </p:txBody>
      </p:sp>
      <p:cxnSp>
        <p:nvCxnSpPr>
          <p:cNvPr id="5" name="Straight Connector 4"/>
          <p:cNvCxnSpPr/>
          <p:nvPr/>
        </p:nvCxnSpPr>
        <p:spPr>
          <a:xfrm>
            <a:off x="5715008" y="1785926"/>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643702" y="4070354"/>
            <a:ext cx="157163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1143000"/>
          </a:xfrm>
        </p:spPr>
        <p:txBody>
          <a:bodyPr/>
          <a:lstStyle/>
          <a:p>
            <a:endParaRPr lang="id-ID"/>
          </a:p>
        </p:txBody>
      </p:sp>
      <p:sp>
        <p:nvSpPr>
          <p:cNvPr id="3" name="Content Placeholder 2"/>
          <p:cNvSpPr>
            <a:spLocks noGrp="1"/>
          </p:cNvSpPr>
          <p:nvPr>
            <p:ph idx="1"/>
          </p:nvPr>
        </p:nvSpPr>
        <p:spPr>
          <a:xfrm>
            <a:off x="1000100" y="1447800"/>
            <a:ext cx="7933588" cy="4800600"/>
          </a:xfrm>
        </p:spPr>
        <p:txBody>
          <a:bodyPr>
            <a:normAutofit lnSpcReduction="10000"/>
          </a:bodyPr>
          <a:lstStyle/>
          <a:p>
            <a:r>
              <a:rPr lang="id-ID" b="1" i="1" dirty="0" smtClean="0"/>
              <a:t>Perolehan Aset Tetap secara Pertukaran</a:t>
            </a:r>
          </a:p>
          <a:p>
            <a:pPr>
              <a:buNone/>
            </a:pPr>
            <a:r>
              <a:rPr lang="id-ID" dirty="0" smtClean="0"/>
              <a:t>	Menurut PSAK No. 16 (Revisi 2007) suatu aset tetap dapat diperoleh dengan pertukaran atau pertukaran sebagian. Biaya diukur pada nilai wajar aset yang dipertukarkan atau diperoleh, yang paling andal, sebanding dengan nilai wajar aset yang dipertukarkan setelah disesuaikan dengan jumlah setiap kas atau setara kas yang ditransfer.</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483</TotalTime>
  <Words>2233</Words>
  <Application>Microsoft Office PowerPoint</Application>
  <PresentationFormat>On-screen Show (4:3)</PresentationFormat>
  <Paragraphs>252</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Solstice</vt:lpstr>
      <vt:lpstr>AKUNTANSI PAJAK ATAS ASET TETAP</vt:lpstr>
      <vt:lpstr>Pengakuan Aset Tetap</vt:lpstr>
      <vt:lpstr>PowerPoint Presentation</vt:lpstr>
      <vt:lpstr>PowerPoint Presentation</vt:lpstr>
      <vt:lpstr>Perolehan Aset Tetap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Penyusutan Aset Tetap</vt:lpstr>
      <vt:lpstr>PowerPoint Presentation</vt:lpstr>
      <vt:lpstr>PowerPoint Presentation</vt:lpstr>
      <vt:lpstr>Metode Penyusutan Sesuai Ketentuan Komersial</vt:lpstr>
      <vt:lpstr>PowerPoint Presentation</vt:lpstr>
      <vt:lpstr>PowerPoint Presentation</vt:lpstr>
      <vt:lpstr>Saat Penyusutan Aset Tetap Sesuai Ketentuan Komersial</vt:lpstr>
      <vt:lpstr>Harga Perolehan atau Harga Penjualan dalam hal terjadi Jual Beli Harta</vt:lpstr>
      <vt:lpstr>Harga Perolehan atau Harga Penjualan dalam hal terjadi Tukar-Menukar Harta</vt:lpstr>
      <vt:lpstr>Harga Perolehan atau Harga Penjualan dalam hal terjadi pengalihan Harta karena Hibah, Bantuan atau Sumbangan, dan Warisan</vt:lpstr>
      <vt:lpstr>Metode Penyusutan sesuai Ketentuan Perpajakan</vt:lpstr>
      <vt:lpstr>PowerPoint Presentation</vt:lpstr>
      <vt:lpstr>PowerPoint Presentation</vt:lpstr>
      <vt:lpstr>Penarikan Harta Bukan Bangunan</vt:lpstr>
      <vt:lpstr>PowerPoint Presentation</vt:lpstr>
      <vt:lpstr>Pengelompokan Aset Tetap untuk Keperluan Penyusutan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Revaluasi Aktiva Tetap</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PAJAK ATAS ASET TETAP</dc:title>
  <dc:creator>asus</dc:creator>
  <cp:lastModifiedBy>ASUS</cp:lastModifiedBy>
  <cp:revision>70</cp:revision>
  <dcterms:created xsi:type="dcterms:W3CDTF">2016-03-17T07:35:14Z</dcterms:created>
  <dcterms:modified xsi:type="dcterms:W3CDTF">2016-03-21T06:49:40Z</dcterms:modified>
</cp:coreProperties>
</file>